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  <p:sldMasterId id="2147483842" r:id="rId2"/>
  </p:sldMasterIdLst>
  <p:notesMasterIdLst>
    <p:notesMasterId r:id="rId14"/>
  </p:notesMasterIdLst>
  <p:sldIdLst>
    <p:sldId id="329" r:id="rId3"/>
    <p:sldId id="421" r:id="rId4"/>
    <p:sldId id="428" r:id="rId5"/>
    <p:sldId id="350" r:id="rId6"/>
    <p:sldId id="424" r:id="rId7"/>
    <p:sldId id="429" r:id="rId8"/>
    <p:sldId id="430" r:id="rId9"/>
    <p:sldId id="431" r:id="rId10"/>
    <p:sldId id="434" r:id="rId11"/>
    <p:sldId id="433" r:id="rId12"/>
    <p:sldId id="432" r:id="rId13"/>
  </p:sldIdLst>
  <p:sldSz cx="9144000" cy="6858000" type="screen4x3"/>
  <p:notesSz cx="6797675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6FC"/>
    <a:srgbClr val="DDDDDD"/>
    <a:srgbClr val="DDE7E7"/>
    <a:srgbClr val="FFCCFF"/>
    <a:srgbClr val="96B9D0"/>
    <a:srgbClr val="3333FF"/>
    <a:srgbClr val="CCCC99"/>
    <a:srgbClr val="D8D682"/>
    <a:srgbClr val="CECB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374" autoAdjust="0"/>
  </p:normalViewPr>
  <p:slideViewPr>
    <p:cSldViewPr>
      <p:cViewPr varScale="1">
        <p:scale>
          <a:sx n="115" d="100"/>
          <a:sy n="115" d="100"/>
        </p:scale>
        <p:origin x="15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финансового обеспечения в 2022г.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финансового обеспечения в 2022г.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73000"/>
                      <a:shade val="100000"/>
                      <a:satMod val="150000"/>
                    </a:schemeClr>
                  </a:gs>
                  <a:gs pos="25000">
                    <a:schemeClr val="accent1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1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1">
                      <a:tint val="100000"/>
                      <a:shade val="57000"/>
                      <a:satMod val="120000"/>
                    </a:schemeClr>
                  </a:gs>
                  <a:gs pos="80000">
                    <a:schemeClr val="accent1">
                      <a:tint val="100000"/>
                      <a:shade val="56000"/>
                      <a:satMod val="145000"/>
                    </a:schemeClr>
                  </a:gs>
                  <a:gs pos="88000">
                    <a:schemeClr val="accent1">
                      <a:tint val="100000"/>
                      <a:shade val="63000"/>
                      <a:satMod val="160000"/>
                    </a:schemeClr>
                  </a:gs>
                  <a:gs pos="100000">
                    <a:schemeClr val="accent1">
                      <a:tint val="99000"/>
                      <a:shade val="100000"/>
                      <a:satMod val="15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glow rad="50800">
                  <a:scrgbClr r="0" g="0" b="0">
                    <a:tint val="68000"/>
                    <a:shade val="93000"/>
                    <a:alpha val="37000"/>
                    <a:satMod val="250000"/>
                  </a:scrgbClr>
                </a:glo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1800000"/>
                </a:lightRig>
              </a:scene3d>
              <a:sp3d contourW="10160" prstMaterial="dkEdge">
                <a:bevelT w="20320" h="19050" prst="angle"/>
                <a:contourClr>
                  <a:scrgbClr r="0" g="0" b="0">
                    <a:shade val="30000"/>
                    <a:satMod val="15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41E-4FE7-92E2-73924F87FD4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73000"/>
                      <a:shade val="100000"/>
                      <a:satMod val="150000"/>
                    </a:schemeClr>
                  </a:gs>
                  <a:gs pos="25000">
                    <a:schemeClr val="accent2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2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2">
                      <a:tint val="100000"/>
                      <a:shade val="57000"/>
                      <a:satMod val="120000"/>
                    </a:schemeClr>
                  </a:gs>
                  <a:gs pos="80000">
                    <a:schemeClr val="accent2">
                      <a:tint val="100000"/>
                      <a:shade val="56000"/>
                      <a:satMod val="145000"/>
                    </a:schemeClr>
                  </a:gs>
                  <a:gs pos="88000">
                    <a:schemeClr val="accent2">
                      <a:tint val="100000"/>
                      <a:shade val="63000"/>
                      <a:satMod val="160000"/>
                    </a:schemeClr>
                  </a:gs>
                  <a:gs pos="100000">
                    <a:schemeClr val="accent2">
                      <a:tint val="99000"/>
                      <a:shade val="100000"/>
                      <a:satMod val="15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glow rad="50800">
                  <a:scrgbClr r="0" g="0" b="0">
                    <a:tint val="68000"/>
                    <a:shade val="93000"/>
                    <a:alpha val="37000"/>
                    <a:satMod val="250000"/>
                  </a:scrgbClr>
                </a:glo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1800000"/>
                </a:lightRig>
              </a:scene3d>
              <a:sp3d contourW="10160" prstMaterial="dkEdge">
                <a:bevelT w="20320" h="19050" prst="angle"/>
                <a:contourClr>
                  <a:scrgbClr r="0" g="0" b="0">
                    <a:shade val="30000"/>
                    <a:satMod val="15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41E-4FE7-92E2-73924F87FD4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73000"/>
                      <a:shade val="100000"/>
                      <a:satMod val="150000"/>
                    </a:schemeClr>
                  </a:gs>
                  <a:gs pos="25000">
                    <a:schemeClr val="accent3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3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3">
                      <a:tint val="100000"/>
                      <a:shade val="57000"/>
                      <a:satMod val="120000"/>
                    </a:schemeClr>
                  </a:gs>
                  <a:gs pos="80000">
                    <a:schemeClr val="accent3">
                      <a:tint val="100000"/>
                      <a:shade val="56000"/>
                      <a:satMod val="145000"/>
                    </a:schemeClr>
                  </a:gs>
                  <a:gs pos="88000">
                    <a:schemeClr val="accent3">
                      <a:tint val="100000"/>
                      <a:shade val="63000"/>
                      <a:satMod val="160000"/>
                    </a:schemeClr>
                  </a:gs>
                  <a:gs pos="100000">
                    <a:schemeClr val="accent3">
                      <a:tint val="99000"/>
                      <a:shade val="100000"/>
                      <a:satMod val="15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glow rad="50800">
                  <a:scrgbClr r="0" g="0" b="0">
                    <a:tint val="68000"/>
                    <a:shade val="93000"/>
                    <a:alpha val="37000"/>
                    <a:satMod val="250000"/>
                  </a:scrgbClr>
                </a:glo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1800000"/>
                </a:lightRig>
              </a:scene3d>
              <a:sp3d contourW="10160" prstMaterial="dkEdge">
                <a:bevelT w="20320" h="19050" prst="angle"/>
                <a:contourClr>
                  <a:scrgbClr r="0" g="0" b="0">
                    <a:shade val="30000"/>
                    <a:satMod val="15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41E-4FE7-92E2-73924F87FD4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73000"/>
                      <a:shade val="100000"/>
                      <a:satMod val="150000"/>
                    </a:schemeClr>
                  </a:gs>
                  <a:gs pos="25000">
                    <a:schemeClr val="accent4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4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4">
                      <a:tint val="100000"/>
                      <a:shade val="57000"/>
                      <a:satMod val="120000"/>
                    </a:schemeClr>
                  </a:gs>
                  <a:gs pos="80000">
                    <a:schemeClr val="accent4">
                      <a:tint val="100000"/>
                      <a:shade val="56000"/>
                      <a:satMod val="145000"/>
                    </a:schemeClr>
                  </a:gs>
                  <a:gs pos="88000">
                    <a:schemeClr val="accent4">
                      <a:tint val="100000"/>
                      <a:shade val="63000"/>
                      <a:satMod val="160000"/>
                    </a:schemeClr>
                  </a:gs>
                  <a:gs pos="100000">
                    <a:schemeClr val="accent4">
                      <a:tint val="99000"/>
                      <a:shade val="100000"/>
                      <a:satMod val="15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glow rad="50800">
                  <a:scrgbClr r="0" g="0" b="0">
                    <a:tint val="68000"/>
                    <a:shade val="93000"/>
                    <a:alpha val="37000"/>
                    <a:satMod val="250000"/>
                  </a:scrgbClr>
                </a:glo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1800000"/>
                </a:lightRig>
              </a:scene3d>
              <a:sp3d contourW="10160" prstMaterial="dkEdge">
                <a:bevelT w="20320" h="19050" prst="angle"/>
                <a:contourClr>
                  <a:scrgbClr r="0" g="0" b="0">
                    <a:shade val="30000"/>
                    <a:satMod val="15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41E-4FE7-92E2-73924F87FD4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ОМС</c:v>
                </c:pt>
                <c:pt idx="1">
                  <c:v>Гос. Задание</c:v>
                </c:pt>
                <c:pt idx="2">
                  <c:v>Субсидия на иные цели</c:v>
                </c:pt>
                <c:pt idx="3">
                  <c:v>ПМУ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838055.86</c:v>
                </c:pt>
                <c:pt idx="1">
                  <c:v>57938.94</c:v>
                </c:pt>
                <c:pt idx="2">
                  <c:v>182017.12</c:v>
                </c:pt>
                <c:pt idx="3">
                  <c:v>4500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DC-4958-A66A-9A44A9361CF7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282108906717034E-2"/>
          <c:y val="0.92826566097437802"/>
          <c:w val="0.90144842320139729"/>
          <c:h val="5.72722298465668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3121F77-E0F5-492C-9DB9-41818C42BDBF}" type="datetimeFigureOut">
              <a:rPr lang="ru-RU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3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160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160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F14C792-1CB1-4243-B9B8-428D1F31F3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786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14C792-1CB1-4243-B9B8-428D1F31F32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6818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14C792-1CB1-4243-B9B8-428D1F31F32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543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01B0C-91B5-48D9-B906-9D35CC1B13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01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0E118-F49F-4592-AB90-4DE4AF83B8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044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0E118-F49F-4592-AB90-4DE4AF83B8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7028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0E118-F49F-4592-AB90-4DE4AF83B8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576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0E118-F49F-4592-AB90-4DE4AF83B8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8961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0E118-F49F-4592-AB90-4DE4AF83B8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632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404C63-E130-4B5E-BB96-7706A3A736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52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EF121-1B31-457C-9B10-8979B09FD5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52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2DA2BF">
                  <a:tint val="20000"/>
                </a:srgb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2301B0C-91B5-48D9-B906-9D35CC1B13F0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6966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FFCAE1-F7FD-4B36-9FA6-F1C23E23B8F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98669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C9A94D-FD84-449C-83CB-F0DC7477B0F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2469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FCAE1-F7FD-4B36-9FA6-F1C23E23B8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97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C1F0E8D-464A-4477-9A3F-ACBBC7588ED0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61177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324D8B-8FEA-447D-978D-34F5F7F1564E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991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8928BD-5788-479F-9F55-9005ED6FC04D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35569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208F74-07A9-42DB-B7D5-6CA7B258D3AE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3780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54452D-D569-4E58-A020-788AD1F38BCC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804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69E3C4-4F40-445B-805F-C099C0B90994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6647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404C63-E130-4B5E-BB96-7706A3A73613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2396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DEF121-1B31-457C-9B10-8979B09FD563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1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9A94D-FD84-449C-83CB-F0DC7477B0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0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F0E8D-464A-4477-9A3F-ACBBC7588E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41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4D8B-8FEA-447D-978D-34F5F7F156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11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928BD-5788-479F-9F55-9005ED6FC0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17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08F74-07A9-42DB-B7D5-6CA7B258D3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37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4452D-D569-4E58-A020-788AD1F38B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74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69E3C4-4F40-445B-805F-C099C0B909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7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960E118-F49F-4592-AB90-4DE4AF83B8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47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60E118-F49F-4592-AB90-4DE4AF83B829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3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9" y="357166"/>
            <a:ext cx="7375552" cy="8572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ln w="6350">
                  <a:noFill/>
                </a:ln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Общее собрание трудового коллектива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460851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 января 2023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года.</a:t>
            </a:r>
          </a:p>
          <a:p>
            <a:pPr marL="109728" indent="0"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Повестка:</a:t>
            </a:r>
          </a:p>
          <a:p>
            <a:pPr marL="457200" indent="-45720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Информация о расходах фонда оплаты труда  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2022 год.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Уровень среднемесячной заработной платы, формирование фонда стимулирующих выплат, определение стоимости 1 балла.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 Использование средств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источникам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АГАФОНОВА\Презентация\логотипчи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1313688" cy="107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868677"/>
              </p:ext>
            </p:extLst>
          </p:nvPr>
        </p:nvGraphicFramePr>
        <p:xfrm>
          <a:off x="648392" y="773084"/>
          <a:ext cx="7451999" cy="5824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635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24744"/>
            <a:ext cx="7632848" cy="367240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5200" b="1" dirty="0">
                <a:latin typeface="Times New Roman" pitchFamily="18" charset="0"/>
                <a:cs typeface="Times New Roman" pitchFamily="18" charset="0"/>
              </a:rPr>
              <a:t>Фонд оплаты 3-х дней больничных за счет средств работодателя в 2022г. составил:</a:t>
            </a:r>
          </a:p>
          <a:p>
            <a:pPr marL="0" indent="0">
              <a:buNone/>
            </a:pPr>
            <a:endParaRPr lang="ru-RU" sz="5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52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декабрь </a:t>
            </a:r>
            <a:r>
              <a:rPr lang="ru-RU" sz="52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232,7 </a:t>
            </a:r>
            <a:r>
              <a:rPr lang="ru-RU" sz="5200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pPr marL="0" indent="0">
              <a:buNone/>
            </a:pPr>
            <a:endParaRPr lang="ru-RU" sz="5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5200" b="1" dirty="0">
                <a:latin typeface="Times New Roman" pitchFamily="18" charset="0"/>
                <a:cs typeface="Times New Roman" pitchFamily="18" charset="0"/>
              </a:rPr>
              <a:t>с начала года - 5 </a:t>
            </a: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666,4 </a:t>
            </a:r>
            <a:r>
              <a:rPr lang="ru-RU" sz="5200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pPr marL="457200" indent="-457200">
              <a:buFont typeface="Wingdings" pitchFamily="2" charset="2"/>
              <a:buChar char="Ø"/>
            </a:pPr>
            <a:endParaRPr lang="ru-RU" sz="5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ru-RU" sz="5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ru-RU" sz="5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ru-RU" sz="5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158037" cy="57606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98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8257" y="332656"/>
            <a:ext cx="723935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n w="6350">
                  <a:noFill/>
                </a:ln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Целевые показатели уровня</a:t>
            </a:r>
          </a:p>
          <a:p>
            <a:pPr algn="ctr"/>
            <a:r>
              <a:rPr lang="ru-RU" sz="4000" b="1" dirty="0">
                <a:ln w="6350">
                  <a:noFill/>
                </a:ln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Дорожной карты с </a:t>
            </a:r>
            <a:r>
              <a:rPr lang="ru-RU" sz="4000" b="1" dirty="0">
                <a:ln w="6350">
                  <a:noFill/>
                </a:ln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01.07.2022г.</a:t>
            </a: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1192374" y="2557859"/>
            <a:ext cx="6696744" cy="252717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Врачи -              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97,2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Средний МП-   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60,3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тыс. руб.;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Младший МП-  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47,2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608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100511"/>
              </p:ext>
            </p:extLst>
          </p:nvPr>
        </p:nvGraphicFramePr>
        <p:xfrm>
          <a:off x="755576" y="1340768"/>
          <a:ext cx="8064896" cy="527494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18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6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9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20392">
                <a:tc>
                  <a:txBody>
                    <a:bodyPr/>
                    <a:lstStyle/>
                    <a:p>
                      <a:r>
                        <a:rPr lang="ru-RU"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Кат.</a:t>
                      </a:r>
                    </a:p>
                    <a:p>
                      <a:r>
                        <a:rPr lang="ru-RU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перс.</a:t>
                      </a:r>
                      <a:endParaRPr lang="ru-RU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ДК с</a:t>
                      </a:r>
                      <a:r>
                        <a:rPr kumimoji="0" lang="ru-RU" sz="36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3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01.07</a:t>
                      </a:r>
                      <a:r>
                        <a:rPr kumimoji="0" lang="ru-RU" sz="3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План, %</a:t>
                      </a:r>
                      <a:endParaRPr lang="ru-RU" sz="3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912">
                <a:tc>
                  <a:txBody>
                    <a:bodyPr/>
                    <a:lstStyle/>
                    <a:p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Врачи </a:t>
                      </a:r>
                    </a:p>
                    <a:p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108,5 %</a:t>
                      </a:r>
                      <a:endParaRPr lang="ru-RU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1328">
                <a:tc>
                  <a:txBody>
                    <a:bodyPr/>
                    <a:lstStyle/>
                    <a:p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СМП</a:t>
                      </a:r>
                    </a:p>
                    <a:p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108 %</a:t>
                      </a:r>
                      <a:endParaRPr lang="ru-RU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711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ММП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</a:t>
                      </a:r>
                      <a:endParaRPr lang="ru-RU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106 %</a:t>
                      </a:r>
                      <a:endParaRPr lang="ru-RU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669084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ru-RU" sz="4400" b="1" dirty="0" smtClean="0">
                <a:ln w="6350">
                  <a:noFill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Рост </a:t>
            </a:r>
            <a:r>
              <a:rPr lang="ru-RU" sz="4400" b="1" dirty="0">
                <a:ln w="6350">
                  <a:noFill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ДК в 2022г.</a:t>
            </a:r>
          </a:p>
        </p:txBody>
      </p:sp>
    </p:spTree>
    <p:extLst>
      <p:ext uri="{BB962C8B-B14F-4D97-AF65-F5344CB8AC3E}">
        <p14:creationId xmlns:p14="http://schemas.microsoft.com/office/powerpoint/2010/main" val="37793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258888" y="1360488"/>
            <a:ext cx="6842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539750" y="3429000"/>
            <a:ext cx="3368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4343" name="Text Box 10"/>
          <p:cNvSpPr txBox="1">
            <a:spLocks noChangeArrowheads="1"/>
          </p:cNvSpPr>
          <p:nvPr/>
        </p:nvSpPr>
        <p:spPr bwMode="auto">
          <a:xfrm>
            <a:off x="4859338" y="3644900"/>
            <a:ext cx="3313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01153" y="5445224"/>
            <a:ext cx="8229600" cy="887877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ru-RU" sz="3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5005" y="217163"/>
            <a:ext cx="74174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Стоимость балла с учетом УРОВНЕЙ 2022г.</a:t>
            </a:r>
          </a:p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ВРАЧИ</a:t>
            </a:r>
          </a:p>
        </p:txBody>
      </p:sp>
      <p:graphicFrame>
        <p:nvGraphicFramePr>
          <p:cNvPr id="1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458877"/>
              </p:ext>
            </p:extLst>
          </p:nvPr>
        </p:nvGraphicFramePr>
        <p:xfrm>
          <a:off x="251520" y="946472"/>
          <a:ext cx="8640960" cy="5642200"/>
        </p:xfrm>
        <a:graphic>
          <a:graphicData uri="http://schemas.openxmlformats.org/drawingml/2006/table">
            <a:tbl>
              <a:tblPr firstRow="1" bandRow="1"/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314007664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268987981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8138537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01613180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07878763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648397988"/>
                    </a:ext>
                  </a:extLst>
                </a:gridCol>
              </a:tblGrid>
              <a:tr h="332056"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600" noProof="0" dirty="0"/>
                        <a:t>Наименование</a:t>
                      </a:r>
                      <a:r>
                        <a:rPr lang="ru-RU" sz="1600" baseline="0" noProof="0" dirty="0"/>
                        <a:t> должности</a:t>
                      </a:r>
                      <a:endParaRPr lang="ru-RU" sz="1600" noProof="0" dirty="0"/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noProof="0" dirty="0"/>
                        <a:t>2022</a:t>
                      </a: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39639D"/>
                      </a:solidFill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noProof="0" dirty="0"/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noProof="0" dirty="0"/>
                        <a:t>Июнь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noProof="0" dirty="0"/>
                        <a:t> </a:t>
                      </a:r>
                      <a:r>
                        <a:rPr lang="ru-RU" sz="1400" b="1" noProof="0" dirty="0" smtClean="0"/>
                        <a:t>Июль-Сентябрь</a:t>
                      </a:r>
                      <a:endParaRPr lang="ru-RU" sz="1400" b="1" noProof="0" dirty="0"/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noProof="0" dirty="0"/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noProof="0" dirty="0" smtClean="0"/>
                        <a:t>Октябрь</a:t>
                      </a:r>
                      <a:endParaRPr lang="ru-RU" sz="1400" b="1" noProof="0" dirty="0"/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noProof="0" dirty="0" smtClean="0"/>
                        <a:t>Ноябрь</a:t>
                      </a:r>
                    </a:p>
                    <a:p>
                      <a:pPr algn="ctr"/>
                      <a:endParaRPr lang="ru-RU" sz="1600" b="1" noProof="0" dirty="0"/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noProof="0" dirty="0" smtClean="0"/>
                        <a:t>Декабрь</a:t>
                      </a:r>
                      <a:endParaRPr lang="ru-RU" sz="1600" b="1" noProof="0" dirty="0"/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015628"/>
                  </a:ext>
                </a:extLst>
              </a:tr>
              <a:tr h="324559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noProof="0" dirty="0"/>
                        <a:t>1 УРОВЕНЬ</a:t>
                      </a:r>
                      <a:r>
                        <a:rPr lang="ru-RU" sz="1600" noProof="0" dirty="0" smtClean="0"/>
                        <a:t>.</a:t>
                      </a:r>
                      <a:endParaRPr lang="ru-RU" sz="1600" noProof="0" dirty="0"/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39639D"/>
                      </a:solidFill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+100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+50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noProof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+35</a:t>
                      </a:r>
                      <a:endParaRPr lang="ru-RU" sz="2400" b="1" noProof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990825"/>
                  </a:ext>
                </a:extLst>
              </a:tr>
              <a:tr h="56875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noProof="0" dirty="0"/>
                        <a:t>Врач-анестезиолог-реаниматолог группы анестезиологии-реанимации.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noProof="0" dirty="0"/>
                        <a:t>125</a:t>
                      </a: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noProof="0" dirty="0" smtClean="0">
                          <a:solidFill>
                            <a:schemeClr val="tx1"/>
                          </a:solidFill>
                        </a:rPr>
                        <a:t>127,5</a:t>
                      </a:r>
                      <a:endParaRPr lang="ru-RU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noProof="0" dirty="0" smtClean="0">
                          <a:solidFill>
                            <a:schemeClr val="tx1"/>
                          </a:solidFill>
                        </a:rPr>
                        <a:t>227,5</a:t>
                      </a:r>
                      <a:endParaRPr lang="ru-RU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noProof="0" dirty="0" smtClean="0">
                          <a:solidFill>
                            <a:schemeClr val="tx1"/>
                          </a:solidFill>
                        </a:rPr>
                        <a:t>277,5</a:t>
                      </a:r>
                      <a:endParaRPr lang="ru-RU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noProof="0" dirty="0" smtClean="0">
                          <a:solidFill>
                            <a:schemeClr val="tx1"/>
                          </a:solidFill>
                        </a:rPr>
                        <a:t>312,5</a:t>
                      </a:r>
                      <a:endParaRPr lang="ru-RU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02197"/>
                  </a:ext>
                </a:extLst>
              </a:tr>
              <a:tr h="332056">
                <a:tc gridSpan="6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noProof="0" dirty="0">
                          <a:solidFill>
                            <a:schemeClr val="tx1"/>
                          </a:solidFill>
                        </a:rPr>
                        <a:t>2 УРОВЕНЬ.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630142"/>
                  </a:ext>
                </a:extLst>
              </a:tr>
              <a:tr h="33205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Врачи СМП</a:t>
                      </a:r>
                      <a:endParaRPr lang="ru-RU" sz="1600" noProof="0" dirty="0"/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2000" noProof="0" dirty="0"/>
                        <a:t>125</a:t>
                      </a: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noProof="0" dirty="0" smtClean="0">
                          <a:solidFill>
                            <a:schemeClr val="tx1"/>
                          </a:solidFill>
                        </a:rPr>
                        <a:t>108,5</a:t>
                      </a:r>
                      <a:endParaRPr lang="ru-RU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208,5</a:t>
                      </a:r>
                    </a:p>
                    <a:p>
                      <a:endParaRPr lang="ru-RU" dirty="0"/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noProof="0" dirty="0" smtClean="0">
                          <a:solidFill>
                            <a:schemeClr val="tx1"/>
                          </a:solidFill>
                        </a:rPr>
                        <a:t>258,5</a:t>
                      </a:r>
                      <a:endParaRPr lang="ru-RU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noProof="0" dirty="0" smtClean="0">
                          <a:solidFill>
                            <a:schemeClr val="tx1"/>
                          </a:solidFill>
                        </a:rPr>
                        <a:t>293,5</a:t>
                      </a:r>
                      <a:endParaRPr lang="ru-RU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55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noProof="0" dirty="0"/>
                        <a:t>Врач кардиолог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390108"/>
                  </a:ext>
                </a:extLst>
              </a:tr>
              <a:tr h="324559">
                <a:tc gridSpan="6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noProof="0" dirty="0">
                          <a:solidFill>
                            <a:schemeClr val="tx1"/>
                          </a:solidFill>
                        </a:rPr>
                        <a:t>3 УРОВЕНЬ.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73937"/>
                  </a:ext>
                </a:extLst>
              </a:tr>
              <a:tr h="44665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noProof="0" dirty="0"/>
                        <a:t>Врач-психиатр 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noProof="0" dirty="0"/>
                        <a:t>125</a:t>
                      </a: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noProof="0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ru-RU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noProof="0" dirty="0" smtClean="0">
                          <a:solidFill>
                            <a:schemeClr val="tx1"/>
                          </a:solidFill>
                        </a:rPr>
                        <a:t>194</a:t>
                      </a:r>
                      <a:endParaRPr lang="ru-RU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noProof="0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ru-RU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noProof="0" dirty="0" smtClean="0">
                          <a:solidFill>
                            <a:schemeClr val="tx1"/>
                          </a:solidFill>
                        </a:rPr>
                        <a:t>279</a:t>
                      </a:r>
                      <a:endParaRPr lang="ru-RU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89084"/>
                  </a:ext>
                </a:extLst>
              </a:tr>
              <a:tr h="324559">
                <a:tc gridSpan="6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noProof="0" dirty="0">
                          <a:solidFill>
                            <a:schemeClr val="tx1"/>
                          </a:solidFill>
                        </a:rPr>
                        <a:t>4 УРОВЕНЬ.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614794"/>
                  </a:ext>
                </a:extLst>
              </a:tr>
              <a:tr h="44665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noProof="0" dirty="0"/>
                        <a:t>Старший врач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noProof="0" dirty="0"/>
                        <a:t>112,5</a:t>
                      </a: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noProof="0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ru-RU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noProof="0" dirty="0" smtClean="0">
                          <a:solidFill>
                            <a:schemeClr val="tx1"/>
                          </a:solidFill>
                        </a:rPr>
                        <a:t>192</a:t>
                      </a:r>
                    </a:p>
                    <a:p>
                      <a:pPr algn="ctr"/>
                      <a:endParaRPr lang="ru-RU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noProof="0" dirty="0" smtClean="0">
                          <a:solidFill>
                            <a:schemeClr val="tx1"/>
                          </a:solidFill>
                        </a:rPr>
                        <a:t>242</a:t>
                      </a:r>
                      <a:endParaRPr lang="ru-RU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noProof="0" dirty="0" smtClean="0">
                          <a:solidFill>
                            <a:schemeClr val="tx1"/>
                          </a:solidFill>
                        </a:rPr>
                        <a:t>277</a:t>
                      </a:r>
                      <a:endParaRPr lang="ru-RU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49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за работу в НПС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54,5</a:t>
                      </a: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54,5</a:t>
                      </a:r>
                      <a:endParaRPr kumimoji="0" lang="ru-RU" sz="24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260648"/>
            <a:ext cx="77048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СРЕДНИЙ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МЕД. ПЕРСОНАЛ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9217266"/>
              </p:ext>
            </p:extLst>
          </p:nvPr>
        </p:nvGraphicFramePr>
        <p:xfrm>
          <a:off x="251520" y="783869"/>
          <a:ext cx="8784977" cy="6077870"/>
        </p:xfrm>
        <a:graphic>
          <a:graphicData uri="http://schemas.openxmlformats.org/drawingml/2006/table">
            <a:tbl>
              <a:tblPr firstRow="1" bandRow="1"/>
              <a:tblGrid>
                <a:gridCol w="3504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097">
                  <a:extLst>
                    <a:ext uri="{9D8B030D-6E8A-4147-A177-3AD203B41FA5}">
                      <a16:colId xmlns:a16="http://schemas.microsoft.com/office/drawing/2014/main" val="355071906"/>
                    </a:ext>
                  </a:extLst>
                </a:gridCol>
                <a:gridCol w="657157">
                  <a:extLst>
                    <a:ext uri="{9D8B030D-6E8A-4147-A177-3AD203B41FA5}">
                      <a16:colId xmlns:a16="http://schemas.microsoft.com/office/drawing/2014/main" val="2769360928"/>
                    </a:ext>
                  </a:extLst>
                </a:gridCol>
                <a:gridCol w="657157">
                  <a:extLst>
                    <a:ext uri="{9D8B030D-6E8A-4147-A177-3AD203B41FA5}">
                      <a16:colId xmlns:a16="http://schemas.microsoft.com/office/drawing/2014/main" val="4085368431"/>
                    </a:ext>
                  </a:extLst>
                </a:gridCol>
                <a:gridCol w="657157">
                  <a:extLst>
                    <a:ext uri="{9D8B030D-6E8A-4147-A177-3AD203B41FA5}">
                      <a16:colId xmlns:a16="http://schemas.microsoft.com/office/drawing/2014/main" val="1345174308"/>
                    </a:ext>
                  </a:extLst>
                </a:gridCol>
                <a:gridCol w="657157">
                  <a:extLst>
                    <a:ext uri="{9D8B030D-6E8A-4147-A177-3AD203B41FA5}">
                      <a16:colId xmlns:a16="http://schemas.microsoft.com/office/drawing/2014/main" val="178584875"/>
                    </a:ext>
                  </a:extLst>
                </a:gridCol>
                <a:gridCol w="887330">
                  <a:extLst>
                    <a:ext uri="{9D8B030D-6E8A-4147-A177-3AD203B41FA5}">
                      <a16:colId xmlns:a16="http://schemas.microsoft.com/office/drawing/2014/main" val="75358366"/>
                    </a:ext>
                  </a:extLst>
                </a:gridCol>
                <a:gridCol w="865089">
                  <a:extLst>
                    <a:ext uri="{9D8B030D-6E8A-4147-A177-3AD203B41FA5}">
                      <a16:colId xmlns:a16="http://schemas.microsoft.com/office/drawing/2014/main" val="2494032854"/>
                    </a:ext>
                  </a:extLst>
                </a:gridCol>
              </a:tblGrid>
              <a:tr h="330229">
                <a:tc rowSpan="3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600" noProof="0" dirty="0"/>
                        <a:t>Наименование</a:t>
                      </a:r>
                      <a:r>
                        <a:rPr lang="ru-RU" sz="1600" baseline="0" noProof="0" dirty="0"/>
                        <a:t> должности</a:t>
                      </a:r>
                      <a:endParaRPr lang="ru-RU" sz="1600" noProof="0" dirty="0"/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1600" noProof="0" dirty="0"/>
                        <a:t>2022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noProof="0" dirty="0"/>
                    </a:p>
                  </a:txBody>
                  <a:tcPr marL="80241" marR="80241" marT="40120" marB="4012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noProof="0" dirty="0"/>
                        <a:t>Июнь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400" b="1" noProof="0" dirty="0"/>
                        <a:t>Июль-Сентябрь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ctr" rtl="0" eaLnBrk="1" latinLnBrk="0" hangingPunct="1"/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Октябрь</a:t>
                      </a: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Ноябрь</a:t>
                      </a:r>
                    </a:p>
                    <a:p>
                      <a:pPr marL="0" algn="ctr" rtl="0" eaLnBrk="1" latinLnBrk="0" hangingPunct="1"/>
                      <a:endParaRPr kumimoji="0" lang="ru-RU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Декабрь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430206"/>
                  </a:ext>
                </a:extLst>
              </a:tr>
              <a:tr h="301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noProof="0" dirty="0" err="1"/>
                        <a:t>Осн</a:t>
                      </a:r>
                      <a:r>
                        <a:rPr lang="ru-RU" sz="1600" b="1" noProof="0" dirty="0"/>
                        <a:t>.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600" b="1" noProof="0" dirty="0" smtClean="0"/>
                        <a:t> </a:t>
                      </a:r>
                      <a:r>
                        <a:rPr lang="ru-RU" sz="1600" b="1" noProof="0" dirty="0"/>
                        <a:t>НС</a:t>
                      </a: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600" b="1" noProof="0" dirty="0" err="1" smtClean="0"/>
                        <a:t>Осн</a:t>
                      </a:r>
                      <a:r>
                        <a:rPr lang="ru-RU" sz="1600" b="1" noProof="0" dirty="0" smtClean="0"/>
                        <a:t>.</a:t>
                      </a:r>
                      <a:endParaRPr lang="ru-RU" sz="1600" b="1" noProof="0" dirty="0"/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39639D"/>
                      </a:solidFill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endParaRPr lang="ru-RU" sz="1600" b="1" noProof="0" dirty="0"/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noProof="0" dirty="0"/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600" b="1" noProof="0" dirty="0" err="1" smtClean="0"/>
                        <a:t>Осн</a:t>
                      </a:r>
                      <a:endParaRPr lang="ru-RU" sz="1600" b="1" noProof="0" dirty="0"/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600" b="1" noProof="0" dirty="0" smtClean="0"/>
                        <a:t> НС</a:t>
                      </a:r>
                      <a:endParaRPr lang="ru-RU" sz="1600" b="1" noProof="0" dirty="0"/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015628"/>
                  </a:ext>
                </a:extLst>
              </a:tr>
              <a:tr h="319377"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noProof="0" dirty="0"/>
                        <a:t>1 УРОВЕНЬ.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noProof="0" dirty="0"/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noProof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+45</a:t>
                      </a:r>
                      <a:endParaRPr lang="ru-RU" sz="2400" b="1" noProof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noProof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+20</a:t>
                      </a:r>
                      <a:endParaRPr lang="ru-RU" sz="2400" b="1" noProof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noProof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+43</a:t>
                      </a:r>
                      <a:endParaRPr lang="ru-RU" sz="2400" b="1" noProof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noProof="0" dirty="0"/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990825"/>
                  </a:ext>
                </a:extLst>
              </a:tr>
              <a:tr h="37945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Фельдшер/м/ сестра СРБ</a:t>
                      </a:r>
                      <a:endParaRPr kumimoji="0" lang="ru-RU" sz="160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noProof="0" dirty="0"/>
                        <a:t>110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endParaRPr lang="ru-RU" dirty="0"/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>
                          <a:solidFill>
                            <a:schemeClr val="tx1"/>
                          </a:solidFill>
                        </a:rPr>
                        <a:t>146</a:t>
                      </a: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 smtClean="0">
                          <a:solidFill>
                            <a:schemeClr val="tx1"/>
                          </a:solidFill>
                        </a:rPr>
                        <a:t>166</a:t>
                      </a: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 smtClean="0">
                          <a:solidFill>
                            <a:schemeClr val="tx1"/>
                          </a:solidFill>
                        </a:rPr>
                        <a:t>209</a:t>
                      </a: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endParaRPr lang="ru-RU" sz="1800" noProof="0" dirty="0">
                        <a:solidFill>
                          <a:srgbClr val="FF0000"/>
                        </a:solidFill>
                      </a:endParaRP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02197"/>
                  </a:ext>
                </a:extLst>
              </a:tr>
              <a:tr h="379453"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noProof="0" dirty="0"/>
                        <a:t>2 УРОВЕНЬ.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noProof="0" dirty="0">
                        <a:solidFill>
                          <a:srgbClr val="FF0000"/>
                        </a:solidFill>
                      </a:endParaRP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630142"/>
                  </a:ext>
                </a:extLst>
              </a:tr>
              <a:tr h="37945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Фельдшер СМП</a:t>
                      </a:r>
                      <a:endParaRPr lang="ru-RU" sz="1600" noProof="0" dirty="0"/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noProof="0" dirty="0"/>
                        <a:t>110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/>
                        <a:t>50</a:t>
                      </a: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 smtClean="0">
                          <a:solidFill>
                            <a:schemeClr val="tx1"/>
                          </a:solidFill>
                        </a:rPr>
                        <a:t>54,5</a:t>
                      </a: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45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noProof="0" dirty="0"/>
                        <a:t>Фельдшер</a:t>
                      </a:r>
                      <a:r>
                        <a:rPr lang="ru-RU" sz="1600" baseline="0" noProof="0" dirty="0"/>
                        <a:t> кард. бригады </a:t>
                      </a:r>
                      <a:endParaRPr lang="ru-RU" sz="1600" noProof="0" dirty="0"/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110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endParaRPr lang="ru-RU"/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473094"/>
                  </a:ext>
                </a:extLst>
              </a:tr>
              <a:tr h="33956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noProof="0" dirty="0"/>
                        <a:t>Фельдшер по приёму вызовов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noProof="0" dirty="0"/>
                        <a:t>99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/>
                        <a:t>99</a:t>
                      </a: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 smtClean="0">
                          <a:solidFill>
                            <a:schemeClr val="tx1"/>
                          </a:solidFill>
                        </a:rPr>
                        <a:t>107,5</a:t>
                      </a: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453"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noProof="0" dirty="0"/>
                        <a:t>3 УРОВЕНЬ.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73937"/>
                  </a:ext>
                </a:extLst>
              </a:tr>
              <a:tr h="33934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noProof="0" dirty="0"/>
                        <a:t>Фельдшер/ </a:t>
                      </a:r>
                      <a:r>
                        <a:rPr lang="ru-RU" sz="1600" noProof="0" dirty="0" smtClean="0"/>
                        <a:t>Мед./с (заправка</a:t>
                      </a:r>
                      <a:r>
                        <a:rPr lang="ru-RU" sz="1600" noProof="0" dirty="0"/>
                        <a:t>)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noProof="0" dirty="0"/>
                        <a:t>99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endParaRPr lang="ru-RU"/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en-US" sz="1800" noProof="0" dirty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 smtClean="0">
                          <a:solidFill>
                            <a:schemeClr val="tx1"/>
                          </a:solidFill>
                        </a:rPr>
                        <a:t>148</a:t>
                      </a: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 smtClean="0">
                          <a:solidFill>
                            <a:schemeClr val="tx1"/>
                          </a:solidFill>
                        </a:rPr>
                        <a:t>191</a:t>
                      </a: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 smtClean="0">
                          <a:solidFill>
                            <a:schemeClr val="tx1"/>
                          </a:solidFill>
                        </a:rPr>
                        <a:t>107,5</a:t>
                      </a: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89084"/>
                  </a:ext>
                </a:extLst>
              </a:tr>
              <a:tr h="49012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noProof="0" dirty="0" smtClean="0"/>
                        <a:t>М/с </a:t>
                      </a:r>
                      <a:r>
                        <a:rPr lang="ru-RU" sz="1600" noProof="0" dirty="0"/>
                        <a:t>СМП, </a:t>
                      </a:r>
                      <a:r>
                        <a:rPr lang="ru-RU" sz="1600" noProof="0" dirty="0" smtClean="0"/>
                        <a:t>кард. </a:t>
                      </a:r>
                      <a:r>
                        <a:rPr lang="ru-RU" sz="1600" noProof="0" dirty="0" err="1" smtClean="0"/>
                        <a:t>Бр</a:t>
                      </a:r>
                      <a:r>
                        <a:rPr lang="ru-RU" sz="1600" noProof="0" dirty="0" smtClean="0"/>
                        <a:t>., </a:t>
                      </a:r>
                      <a:r>
                        <a:rPr lang="ru-RU" sz="1600" noProof="0" dirty="0"/>
                        <a:t>м/с по п/в.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noProof="0" dirty="0"/>
                        <a:t>99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endParaRPr lang="ru-RU"/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en-US" sz="1800" noProof="0" dirty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 smtClean="0">
                          <a:solidFill>
                            <a:schemeClr val="tx1"/>
                          </a:solidFill>
                        </a:rPr>
                        <a:t>148</a:t>
                      </a: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 smtClean="0">
                          <a:solidFill>
                            <a:schemeClr val="tx1"/>
                          </a:solidFill>
                        </a:rPr>
                        <a:t>191</a:t>
                      </a: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endParaRPr lang="ru-RU" sz="1800" noProof="0" dirty="0">
                        <a:solidFill>
                          <a:srgbClr val="FF0000"/>
                        </a:solidFill>
                      </a:endParaRP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150356"/>
                  </a:ext>
                </a:extLst>
              </a:tr>
              <a:tr h="379453"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noProof="0" dirty="0"/>
                        <a:t>4 УРОВЕНЬ.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noProof="0" dirty="0">
                        <a:solidFill>
                          <a:srgbClr val="FF0000"/>
                        </a:solidFill>
                      </a:endParaRP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614794"/>
                  </a:ext>
                </a:extLst>
              </a:tr>
              <a:tr h="55967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noProof="0" dirty="0"/>
                        <a:t>Фельдшер психиатрической выездной бригады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noProof="0" dirty="0"/>
                        <a:t>99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endParaRPr lang="ru-RU"/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 smtClean="0">
                          <a:solidFill>
                            <a:schemeClr val="tx1"/>
                          </a:solidFill>
                        </a:rPr>
                        <a:t>139</a:t>
                      </a: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noProof="0" dirty="0" smtClean="0">
                          <a:solidFill>
                            <a:schemeClr val="tx1"/>
                          </a:solidFill>
                        </a:rPr>
                        <a:t>182</a:t>
                      </a:r>
                      <a:endParaRPr lang="ru-RU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80241" marR="80241" marT="40120" marB="40120">
                    <a:lnL w="12700" cap="flat" cmpd="sng" algn="ctr">
                      <a:solidFill>
                        <a:srgbClr val="3963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endParaRPr lang="ru-RU" sz="1800" noProof="0" dirty="0">
                        <a:solidFill>
                          <a:srgbClr val="FF0000"/>
                        </a:solidFill>
                      </a:endParaRPr>
                    </a:p>
                  </a:txBody>
                  <a:tcPr marL="80241" marR="80241" marT="40120" marB="40120">
                    <a:lnL w="12700" cmpd="sng">
                      <a:solidFill>
                        <a:srgbClr val="39639D"/>
                      </a:solidFill>
                    </a:lnL>
                    <a:lnR w="12700" cmpd="sng">
                      <a:solidFill>
                        <a:srgbClr val="39639D"/>
                      </a:solidFill>
                    </a:lnR>
                    <a:lnT w="12700" cmpd="sng">
                      <a:solidFill>
                        <a:srgbClr val="39639D"/>
                      </a:solidFill>
                    </a:lnT>
                    <a:lnB w="12700" cmpd="sng">
                      <a:solidFill>
                        <a:srgbClr val="39639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639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43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187980"/>
              </p:ext>
            </p:extLst>
          </p:nvPr>
        </p:nvGraphicFramePr>
        <p:xfrm>
          <a:off x="539552" y="1397000"/>
          <a:ext cx="8136904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955522678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268347638"/>
                    </a:ext>
                  </a:extLst>
                </a:gridCol>
              </a:tblGrid>
              <a:tr h="591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начала года</a:t>
                      </a:r>
                    </a:p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декабрь</a:t>
                      </a:r>
                    </a:p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552018"/>
                  </a:ext>
                </a:extLst>
              </a:tr>
              <a:tr h="51105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Заработано баллов</a:t>
                      </a:r>
                      <a:endParaRPr lang="ru-RU" sz="2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774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1 790 245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160 257</a:t>
                      </a:r>
                    </a:p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314754"/>
                  </a:ext>
                </a:extLst>
              </a:tr>
              <a:tr h="7042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сумму:</a:t>
                      </a:r>
                    </a:p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497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248 638,8 тыс. руб.</a:t>
                      </a:r>
                    </a:p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41 884,2 тыс. руб.</a:t>
                      </a:r>
                    </a:p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33959"/>
                  </a:ext>
                </a:extLst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1525924" y="549494"/>
            <a:ext cx="6350483" cy="87518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ru-RU" sz="4400" b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78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467694"/>
              </p:ext>
            </p:extLst>
          </p:nvPr>
        </p:nvGraphicFramePr>
        <p:xfrm>
          <a:off x="8536" y="1484784"/>
          <a:ext cx="9135464" cy="53786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23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895">
                  <a:extLst>
                    <a:ext uri="{9D8B030D-6E8A-4147-A177-3AD203B41FA5}">
                      <a16:colId xmlns:a16="http://schemas.microsoft.com/office/drawing/2014/main" val="3131930186"/>
                    </a:ext>
                  </a:extLst>
                </a:gridCol>
                <a:gridCol w="661062">
                  <a:extLst>
                    <a:ext uri="{9D8B030D-6E8A-4147-A177-3AD203B41FA5}">
                      <a16:colId xmlns:a16="http://schemas.microsoft.com/office/drawing/2014/main" val="2458016128"/>
                    </a:ext>
                  </a:extLst>
                </a:gridCol>
                <a:gridCol w="587611">
                  <a:extLst>
                    <a:ext uri="{9D8B030D-6E8A-4147-A177-3AD203B41FA5}">
                      <a16:colId xmlns:a16="http://schemas.microsoft.com/office/drawing/2014/main" val="531091138"/>
                    </a:ext>
                  </a:extLst>
                </a:gridCol>
                <a:gridCol w="587611">
                  <a:extLst>
                    <a:ext uri="{9D8B030D-6E8A-4147-A177-3AD203B41FA5}">
                      <a16:colId xmlns:a16="http://schemas.microsoft.com/office/drawing/2014/main" val="1784927212"/>
                    </a:ext>
                  </a:extLst>
                </a:gridCol>
                <a:gridCol w="587611">
                  <a:extLst>
                    <a:ext uri="{9D8B030D-6E8A-4147-A177-3AD203B41FA5}">
                      <a16:colId xmlns:a16="http://schemas.microsoft.com/office/drawing/2014/main" val="4184249691"/>
                    </a:ext>
                  </a:extLst>
                </a:gridCol>
                <a:gridCol w="661062">
                  <a:extLst>
                    <a:ext uri="{9D8B030D-6E8A-4147-A177-3AD203B41FA5}">
                      <a16:colId xmlns:a16="http://schemas.microsoft.com/office/drawing/2014/main" val="3132340214"/>
                    </a:ext>
                  </a:extLst>
                </a:gridCol>
                <a:gridCol w="661062">
                  <a:extLst>
                    <a:ext uri="{9D8B030D-6E8A-4147-A177-3AD203B41FA5}">
                      <a16:colId xmlns:a16="http://schemas.microsoft.com/office/drawing/2014/main" val="3423971755"/>
                    </a:ext>
                  </a:extLst>
                </a:gridCol>
                <a:gridCol w="587611">
                  <a:extLst>
                    <a:ext uri="{9D8B030D-6E8A-4147-A177-3AD203B41FA5}">
                      <a16:colId xmlns:a16="http://schemas.microsoft.com/office/drawing/2014/main" val="4093248600"/>
                    </a:ext>
                  </a:extLst>
                </a:gridCol>
                <a:gridCol w="601185">
                  <a:extLst>
                    <a:ext uri="{9D8B030D-6E8A-4147-A177-3AD203B41FA5}">
                      <a16:colId xmlns:a16="http://schemas.microsoft.com/office/drawing/2014/main" val="265983117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966500853"/>
                    </a:ext>
                  </a:extLst>
                </a:gridCol>
                <a:gridCol w="660478">
                  <a:extLst>
                    <a:ext uri="{9D8B030D-6E8A-4147-A177-3AD203B41FA5}">
                      <a16:colId xmlns:a16="http://schemas.microsoft.com/office/drawing/2014/main" val="761214206"/>
                    </a:ext>
                  </a:extLst>
                </a:gridCol>
                <a:gridCol w="604252">
                  <a:extLst>
                    <a:ext uri="{9D8B030D-6E8A-4147-A177-3AD203B41FA5}">
                      <a16:colId xmlns:a16="http://schemas.microsoft.com/office/drawing/2014/main" val="2438545340"/>
                    </a:ext>
                  </a:extLst>
                </a:gridCol>
                <a:gridCol w="570966">
                  <a:extLst>
                    <a:ext uri="{9D8B030D-6E8A-4147-A177-3AD203B41FA5}">
                      <a16:colId xmlns:a16="http://schemas.microsoft.com/office/drawing/2014/main" val="2288034968"/>
                    </a:ext>
                  </a:extLst>
                </a:gridCol>
              </a:tblGrid>
              <a:tr h="501977">
                <a:tc rowSpan="4">
                  <a:txBody>
                    <a:bodyPr/>
                    <a:lstStyle/>
                    <a:p>
                      <a:r>
                        <a:rPr lang="ru-RU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персонала</a:t>
                      </a:r>
                    </a:p>
                    <a:p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</a:t>
                      </a:r>
                      <a:r>
                        <a:rPr lang="ru-RU" sz="1800" i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ДК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9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ДК</a:t>
                      </a:r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119114"/>
                  </a:ext>
                </a:extLst>
              </a:tr>
              <a:tr h="7203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</a:p>
                    <a:p>
                      <a:pPr marL="0" algn="ctr" rtl="0" eaLnBrk="1" latinLnBrk="0" hangingPunct="1"/>
                      <a:endParaRPr kumimoji="0"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IIX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IX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XI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XII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XII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16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%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 июля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3885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Врачи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105,3</a:t>
                      </a:r>
                      <a:endParaRPr kumimoji="0" lang="ru-RU" sz="1400" b="0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94,3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97,2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48,8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sz="1800" b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ru-RU" sz="1800" b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,6</a:t>
                      </a:r>
                      <a:endParaRPr kumimoji="0" lang="ru-RU" sz="1800" b="1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1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sz="1400" b="1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kumimoji="0" lang="ru-RU" sz="1400" b="1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en-US" sz="1400" b="1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400" b="1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9668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СМП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107,8</a:t>
                      </a:r>
                      <a:endParaRPr kumimoji="0" lang="ru-RU" sz="1400" b="0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en-US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75,3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75,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en-US" sz="1800" b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ru-RU" sz="1800" b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en-US" sz="1800" b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800" b="1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1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sz="1400" b="1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kumimoji="0" lang="ru-RU" sz="1400" b="1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,3</a:t>
                      </a:r>
                      <a:endParaRPr kumimoji="0" lang="ru-RU" sz="1400" b="1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7574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ММП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43,5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105,3</a:t>
                      </a:r>
                      <a:endParaRPr kumimoji="0" lang="ru-RU" sz="1400" b="0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49,2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en-US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55,9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63,3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800" b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50,1</a:t>
                      </a:r>
                      <a:endParaRPr kumimoji="0" lang="ru-RU" sz="1800" b="1" kern="12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1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sz="1400" b="1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ru-RU" sz="1400" b="1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en-US" sz="1400" b="1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1400" b="1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4624"/>
            <a:ext cx="6048672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797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013967"/>
              </p:ext>
            </p:extLst>
          </p:nvPr>
        </p:nvGraphicFramePr>
        <p:xfrm>
          <a:off x="107504" y="620689"/>
          <a:ext cx="8928994" cy="5483154"/>
        </p:xfrm>
        <a:graphic>
          <a:graphicData uri="http://schemas.openxmlformats.org/drawingml/2006/table">
            <a:tbl>
              <a:tblPr/>
              <a:tblGrid>
                <a:gridCol w="508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3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374">
                  <a:extLst>
                    <a:ext uri="{9D8B030D-6E8A-4147-A177-3AD203B41FA5}">
                      <a16:colId xmlns:a16="http://schemas.microsoft.com/office/drawing/2014/main" val="1125834732"/>
                    </a:ext>
                  </a:extLst>
                </a:gridCol>
                <a:gridCol w="1072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27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00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95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32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6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784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3459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924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865" marR="3865" marT="3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Диапазон СЗП за счет всех источников финансирования</a:t>
                      </a:r>
                    </a:p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по категориям персонала , тыс. рублей</a:t>
                      </a: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2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Заведующие из числа врачебного персонала</a:t>
                      </a: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Врачи (за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искл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 заведующих подстанции и старших врачей)</a:t>
                      </a:r>
                    </a:p>
                  </a:txBody>
                  <a:tcPr marL="3865" marR="3865" marT="3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Руководящие должности из числа среднего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мед.персонала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(главный фельдшер и старшие фельдшера)</a:t>
                      </a: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Средний медицинский персонал за исключением руководящих должностей из числа среднего мед. персонала</a:t>
                      </a: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Младший медицинский персонал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Прочий персонал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18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865" marR="3865" marT="3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53</a:t>
                      </a:r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-1</a:t>
                      </a:r>
                      <a:r>
                        <a:rPr kumimoji="0" lang="en-US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106-192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93-136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43-164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56-76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29-159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934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Уровень среднемесячной заработной платы по Дорожной карте (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январь-декабрь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2022г.</a:t>
                      </a: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 п/п</a:t>
                      </a:r>
                    </a:p>
                  </a:txBody>
                  <a:tcPr marL="3865" marR="3865" marT="3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Параметры</a:t>
                      </a: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СЗП, тыс.рублей</a:t>
                      </a: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Врачи</a:t>
                      </a: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мед. персонал</a:t>
                      </a: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Младший мед. персонал</a:t>
                      </a: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Прочий персонал</a:t>
                      </a: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т.ч АУП*</a:t>
                      </a: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865" marR="3865" marT="3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Плановые показатели ДК без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COVID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106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65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50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3865" marR="3865" marT="3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Фактические показатели ДК</a:t>
                      </a: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3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3865" marR="3865" marT="3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Соотношение СЗП руководителя к СЗП работников </a:t>
                      </a: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200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3865" marR="3865" marT="38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Соотношение СЗП заместителей руководителей и гл. бухгалтеров к СЗП работников   </a:t>
                      </a: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2,3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65" marR="3865" marT="3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4737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0" dirty="0">
                <a:ln w="6350">
                  <a:noFill/>
                </a:ln>
                <a:solidFill>
                  <a:srgbClr val="444D26"/>
                </a:solidFill>
                <a:effectLst/>
                <a:latin typeface="Times New Roman" pitchFamily="18" charset="0"/>
                <a:cs typeface="Times New Roman" pitchFamily="18" charset="0"/>
              </a:rPr>
              <a:t>        Сведения об уровне СЗП за  </a:t>
            </a:r>
            <a:r>
              <a:rPr lang="ru-RU" sz="3200" b="0" dirty="0" smtClean="0">
                <a:ln w="6350">
                  <a:noFill/>
                </a:ln>
                <a:solidFill>
                  <a:srgbClr val="444D26"/>
                </a:solidFill>
                <a:effectLst/>
                <a:latin typeface="Times New Roman" pitchFamily="18" charset="0"/>
                <a:cs typeface="Times New Roman" pitchFamily="18" charset="0"/>
              </a:rPr>
              <a:t>Декабрь </a:t>
            </a:r>
            <a:r>
              <a:rPr lang="ru-RU" sz="3200" b="0" dirty="0">
                <a:ln w="6350">
                  <a:noFill/>
                </a:ln>
                <a:solidFill>
                  <a:srgbClr val="444D26"/>
                </a:solidFill>
                <a:effectLst/>
                <a:latin typeface="Times New Roman" pitchFamily="18" charset="0"/>
                <a:cs typeface="Times New Roman" pitchFamily="18" charset="0"/>
              </a:rPr>
              <a:t>2022г.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038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872636"/>
              </p:ext>
            </p:extLst>
          </p:nvPr>
        </p:nvGraphicFramePr>
        <p:xfrm>
          <a:off x="323528" y="1340768"/>
          <a:ext cx="8496943" cy="469865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804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7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2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4897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20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kumimoji="0" lang="ru-RU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2000" kern="1200" dirty="0">
                          <a:latin typeface="Times New Roman" pitchFamily="18" charset="0"/>
                          <a:cs typeface="Times New Roman" pitchFamily="18" charset="0"/>
                        </a:rPr>
                        <a:t>План на 2022г.</a:t>
                      </a:r>
                      <a:endParaRPr kumimoji="0" lang="ru-RU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2000" kern="1200" dirty="0">
                          <a:latin typeface="Times New Roman" pitchFamily="18" charset="0"/>
                          <a:cs typeface="Times New Roman" pitchFamily="18" charset="0"/>
                        </a:rPr>
                        <a:t>кассовые расходы с начала года</a:t>
                      </a:r>
                      <a:endParaRPr kumimoji="0" lang="ru-RU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2000" kern="1200" dirty="0">
                          <a:latin typeface="Times New Roman" pitchFamily="18" charset="0"/>
                          <a:cs typeface="Times New Roman" pitchFamily="18" charset="0"/>
                        </a:rPr>
                        <a:t>% исполнения </a:t>
                      </a:r>
                      <a:endParaRPr kumimoji="0" lang="ru-RU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243"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Оплата</a:t>
                      </a:r>
                      <a:r>
                        <a:rPr lang="ru-RU" sz="2000" b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труда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724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843,6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724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843,6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029355"/>
                  </a:ext>
                </a:extLst>
              </a:tr>
              <a:tr h="588243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latin typeface="Times New Roman" pitchFamily="18" charset="0"/>
                          <a:cs typeface="Times New Roman" pitchFamily="18" charset="0"/>
                        </a:rPr>
                        <a:t>Прочие расходы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</a:t>
                      </a:r>
                      <a:r>
                        <a:rPr lang="ru-RU" sz="20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925,4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30 648,4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95,7 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614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latin typeface="Times New Roman" pitchFamily="18" charset="0"/>
                          <a:cs typeface="Times New Roman" pitchFamily="18" charset="0"/>
                        </a:rPr>
                        <a:t>Увеличение стоимости материальных запасов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286,9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926,0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99,0 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370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193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latin typeface="Times New Roman" pitchFamily="18" charset="0"/>
                          <a:cs typeface="Times New Roman" pitchFamily="18" charset="0"/>
                        </a:rPr>
                        <a:t>Медикаменты, ИМН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835,6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51 778,8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193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838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055,9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833 056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,0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99,4 </a:t>
                      </a:r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0643955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средств ОМС </a:t>
            </a:r>
            <a:b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январь-декабрь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2022г.</a:t>
            </a:r>
          </a:p>
        </p:txBody>
      </p:sp>
    </p:spTree>
    <p:extLst>
      <p:ext uri="{BB962C8B-B14F-4D97-AF65-F5344CB8AC3E}">
        <p14:creationId xmlns:p14="http://schemas.microsoft.com/office/powerpoint/2010/main" val="185319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атовое стекло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49890</TotalTime>
  <Words>741</Words>
  <Application>Microsoft Office PowerPoint</Application>
  <PresentationFormat>Экран (4:3)</PresentationFormat>
  <Paragraphs>321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Arial</vt:lpstr>
      <vt:lpstr>Calibri</vt:lpstr>
      <vt:lpstr>Lucida Sans Unicode</vt:lpstr>
      <vt:lpstr>Times New Roman</vt:lpstr>
      <vt:lpstr>Trebuchet MS</vt:lpstr>
      <vt:lpstr>Verdana</vt:lpstr>
      <vt:lpstr>Wingdings</vt:lpstr>
      <vt:lpstr>Wingdings 2</vt:lpstr>
      <vt:lpstr>Wingdings 3</vt:lpstr>
      <vt:lpstr>Аспект</vt:lpstr>
      <vt:lpstr>Открытая</vt:lpstr>
      <vt:lpstr>Общее собрание трудового коллектива</vt:lpstr>
      <vt:lpstr>Презентация PowerPoint</vt:lpstr>
      <vt:lpstr>          Рост ДК в 2022г.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Сведения об уровне СЗП за  Декабрь 2022г.</vt:lpstr>
      <vt:lpstr>Использование средств ОМС  за январь-декабрь 2022г.</vt:lpstr>
      <vt:lpstr>Презентация PowerPoint</vt:lpstr>
      <vt:lpstr> </vt:lpstr>
    </vt:vector>
  </TitlesOfParts>
  <Company>МУЗ ГССМП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ЕВВ</dc:creator>
  <cp:lastModifiedBy>Агафонова Вера</cp:lastModifiedBy>
  <cp:revision>1978</cp:revision>
  <cp:lastPrinted>2023-01-10T01:40:22Z</cp:lastPrinted>
  <dcterms:created xsi:type="dcterms:W3CDTF">2014-02-12T08:27:29Z</dcterms:created>
  <dcterms:modified xsi:type="dcterms:W3CDTF">2023-01-10T01:48:21Z</dcterms:modified>
</cp:coreProperties>
</file>