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9"/>
  </p:notesMasterIdLst>
  <p:sldIdLst>
    <p:sldId id="394" r:id="rId2"/>
    <p:sldId id="403" r:id="rId3"/>
    <p:sldId id="416" r:id="rId4"/>
    <p:sldId id="414" r:id="rId5"/>
    <p:sldId id="405" r:id="rId6"/>
    <p:sldId id="406" r:id="rId7"/>
    <p:sldId id="410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DDE7E7"/>
    <a:srgbClr val="FFCCFF"/>
    <a:srgbClr val="96B9D0"/>
    <a:srgbClr val="3333FF"/>
    <a:srgbClr val="CCCC99"/>
    <a:srgbClr val="D8D682"/>
    <a:srgbClr val="CEC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5200" autoAdjust="0"/>
  </p:normalViewPr>
  <p:slideViewPr>
    <p:cSldViewPr>
      <p:cViewPr varScale="1">
        <p:scale>
          <a:sx n="110" d="100"/>
          <a:sy n="110" d="100"/>
        </p:scale>
        <p:origin x="18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3121F77-E0F5-492C-9DB9-41818C42BDBF}" type="datetimeFigureOut">
              <a:rPr lang="ru-RU"/>
              <a:pPr>
                <a:defRPr/>
              </a:pPr>
              <a:t>13.01.2022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F14C792-1CB1-4243-B9B8-428D1F31F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86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301B0C-91B5-48D9-B906-9D35CC1B13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04C63-E130-4B5E-BB96-7706A3A736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F121-1B31-457C-9B10-8979B09FD5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2D23-04B6-416B-9D60-232675C70D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29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FCAE1-F7FD-4B36-9FA6-F1C23E23B8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9A94D-FD84-449C-83CB-F0DC7477B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F0E8D-464A-4477-9A3F-ACBBC7588E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4D8B-8FEA-447D-978D-34F5F7F1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28BD-5788-479F-9F55-9005ED6FC0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08F74-07A9-42DB-B7D5-6CA7B258D3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4452D-D569-4E58-A020-788AD1F38B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69E3C4-4F40-445B-805F-C099C0B909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5260039"/>
          </a:xfrm>
        </p:spPr>
        <p:txBody>
          <a:bodyPr>
            <a:normAutofit fontScale="7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по итогам работы работникам учреждений за оказание медицинской помощи гражданам, у которых выявлена новая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коронавирусная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инфекция COVID-19, работникам учреждений, осуществляющим забор биологического материала (мазок с носоглотки и зева (ротоглотки) для лабораторной диагностики на новую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коронавирусную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инфекцию COVID-19 у пациентов с подозрением на новую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корановирусную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инфекцию COVID-19, контактных лиц, определенных постановлением Главного государственного санитарного врача Российской Федерации, постановлениями Главного государственного санитарного врача Красноярского края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Врачу – 40 000,0  рублей в месяц;  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СМП- 25 000,0 рублей в месяц;</a:t>
            </a:r>
          </a:p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ММП -15 000,0 рублей в месяц.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предусмотренная настоящим пунктом, предоставляется работнику учреждения ежемесячно за фактически отработанное время из расчета месячной нормы рабочих часов (за исключением периодов отсутствия работника на рабочем месте в связи с временной нетрудоспособностью, нахождением в отпуске и в других случаях, предусмотренных законодательством Российской Федерации), в соответствии с занимаемой должностью.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4888" y="26064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Выплаты за счет средств </a:t>
            </a:r>
            <a:r>
              <a:rPr lang="ru-RU" sz="2800" dirty="0" smtClean="0"/>
              <a:t>КБ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С 16 марта </a:t>
            </a:r>
            <a:r>
              <a:rPr lang="ru-RU" sz="2800" dirty="0" smtClean="0">
                <a:solidFill>
                  <a:srgbClr val="FF0000"/>
                </a:solidFill>
              </a:rPr>
              <a:t>до 31 декабря </a:t>
            </a:r>
            <a:r>
              <a:rPr lang="ru-RU" sz="2800" dirty="0" smtClean="0">
                <a:solidFill>
                  <a:srgbClr val="FF0000"/>
                </a:solidFill>
              </a:rPr>
              <a:t>202</a:t>
            </a: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006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6034682"/>
          </a:xfrm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50000"/>
              </a:lnSpc>
              <a:spcAft>
                <a:spcPct val="0"/>
              </a:spcAft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</a:t>
            </a:r>
            <a:r>
              <a:rPr lang="ru-RU" sz="3200" dirty="0" smtClean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выплата.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№1762 от 30.10.2020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800" dirty="0">
                <a:solidFill>
                  <a:srgbClr val="FF0000"/>
                </a:solidFill>
              </a:rPr>
              <a:t>Действует с </a:t>
            </a:r>
            <a:r>
              <a:rPr lang="ru-RU" sz="2800" dirty="0" smtClean="0">
                <a:solidFill>
                  <a:srgbClr val="FF0000"/>
                </a:solidFill>
              </a:rPr>
              <a:t>1 ноября-31 </a:t>
            </a:r>
            <a:r>
              <a:rPr lang="ru-RU" sz="2800" dirty="0">
                <a:solidFill>
                  <a:srgbClr val="FF0000"/>
                </a:solidFill>
              </a:rPr>
              <a:t>декабря </a:t>
            </a:r>
            <a:r>
              <a:rPr lang="ru-RU" sz="2800" dirty="0" smtClean="0">
                <a:solidFill>
                  <a:srgbClr val="FF0000"/>
                </a:solidFill>
              </a:rPr>
              <a:t>202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lang="ru-RU" sz="2100" b="0" dirty="0" smtClean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Медицинским </a:t>
            </a:r>
            <a: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иным </a:t>
            </a:r>
            <a:r>
              <a:rPr lang="ru-RU" sz="2100" b="0" dirty="0" smtClean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работникам, </a:t>
            </a:r>
            <a: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работающим с пациентами с  </a:t>
            </a:r>
            <a:r>
              <a:rPr lang="ru-RU" sz="2100" b="0" dirty="0" smtClean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КОВИД-19</a:t>
            </a:r>
            <a: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100" b="0" dirty="0" smtClean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-Осуществляет ФСС РФ</a:t>
            </a:r>
            <a: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lang="ru-RU" sz="2100" b="0" dirty="0" smtClean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Специальная </a:t>
            </a:r>
            <a: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социальная выплата не облагается налогами, на нее не начисляются взносы, она не включается в расчет заработной платы</a:t>
            </a:r>
            <a:br>
              <a:rPr lang="ru-RU" sz="2100" b="0" dirty="0">
                <a:solidFill>
                  <a:srgbClr val="2DA2BF">
                    <a:lumMod val="50000"/>
                  </a:srgb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882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Выплаты за </a:t>
            </a:r>
            <a:r>
              <a:rPr lang="en-US" sz="2800" dirty="0" smtClean="0"/>
              <a:t>Covid-19</a:t>
            </a:r>
            <a:r>
              <a:rPr lang="ru-RU" sz="2800" dirty="0" smtClean="0"/>
              <a:t> за 2021г. </a:t>
            </a:r>
            <a:br>
              <a:rPr lang="ru-RU" sz="2800" dirty="0" smtClean="0"/>
            </a:br>
            <a:r>
              <a:rPr lang="ru-RU" sz="2800" dirty="0" smtClean="0"/>
              <a:t>                              </a:t>
            </a:r>
            <a:r>
              <a:rPr lang="ru-RU" sz="1600" dirty="0" smtClean="0"/>
              <a:t>чел./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611559" y="1052736"/>
          <a:ext cx="7128793" cy="563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9071">
                  <a:extLst>
                    <a:ext uri="{9D8B030D-6E8A-4147-A177-3AD203B41FA5}">
                      <a16:colId xmlns:a16="http://schemas.microsoft.com/office/drawing/2014/main" val="2043114521"/>
                    </a:ext>
                  </a:extLst>
                </a:gridCol>
                <a:gridCol w="1354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183">
                  <a:extLst>
                    <a:ext uri="{9D8B030D-6E8A-4147-A177-3AD203B41FA5}">
                      <a16:colId xmlns:a16="http://schemas.microsoft.com/office/drawing/2014/main" val="2229544417"/>
                    </a:ext>
                  </a:extLst>
                </a:gridCol>
                <a:gridCol w="1283183">
                  <a:extLst>
                    <a:ext uri="{9D8B030D-6E8A-4147-A177-3AD203B41FA5}">
                      <a16:colId xmlns:a16="http://schemas.microsoft.com/office/drawing/2014/main" val="3076055431"/>
                    </a:ext>
                  </a:extLst>
                </a:gridCol>
              </a:tblGrid>
              <a:tr h="438381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Месяц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Краевой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бюджет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р-1762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Сумма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Сумма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091916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r>
                        <a:rPr lang="ru-RU" baseline="0" dirty="0" smtClean="0"/>
                        <a:t> 276,1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19 008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017,5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r>
                        <a:rPr lang="ru-RU" baseline="0" dirty="0" smtClean="0"/>
                        <a:t> 009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044319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134,1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9 463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396706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8 172,3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517725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7 642,4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76115"/>
                  </a:ext>
                </a:extLst>
              </a:tr>
              <a:tr h="373849">
                <a:tc>
                  <a:txBody>
                    <a:bodyPr/>
                    <a:lstStyle/>
                    <a:p>
                      <a:r>
                        <a:rPr lang="ru-RU" dirty="0" smtClean="0"/>
                        <a:t>Июнь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18 325,0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852011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r>
                        <a:rPr lang="ru-RU" dirty="0" smtClean="0"/>
                        <a:t>Июль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10 715,7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19 171,0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737613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r>
                        <a:rPr lang="ru-RU" dirty="0" smtClean="0"/>
                        <a:t>Август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8 519,0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14 144,2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105291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ru-RU" baseline="0" dirty="0" smtClean="0"/>
                        <a:t> 386,6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12 309,2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875353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Октябрь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469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8 759,3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562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17 395,0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939028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Ноябрь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495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12 298,2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595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21 541,3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322304"/>
                  </a:ext>
                </a:extLst>
              </a:tr>
              <a:tr h="35802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Декабрь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408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328,3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515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0" lang="ru-RU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434,6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309635"/>
                  </a:ext>
                </a:extLst>
              </a:tr>
              <a:tr h="43607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2021г.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r>
                        <a:rPr kumimoji="0" lang="ru-RU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434,8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173 615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668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44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636237"/>
              </p:ext>
            </p:extLst>
          </p:nvPr>
        </p:nvGraphicFramePr>
        <p:xfrm>
          <a:off x="1799692" y="1700808"/>
          <a:ext cx="5544616" cy="2667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72308">
                  <a:extLst>
                    <a:ext uri="{9D8B030D-6E8A-4147-A177-3AD203B41FA5}">
                      <a16:colId xmlns:a16="http://schemas.microsoft.com/office/drawing/2014/main" val="296758428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val="3704543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Категория персонала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 социальной выплаты за 1 норм. смену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219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Врачи СМП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776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1 215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759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Фельдшера(м/с)</a:t>
                      </a:r>
                    </a:p>
                    <a:p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приему вызовов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43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113958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Размер социальной выплаты.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8588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504" y="520240"/>
            <a:ext cx="9036496" cy="651794"/>
          </a:xfrm>
          <a:prstGeom prst="rect">
            <a:avLst/>
          </a:prstGeom>
        </p:spPr>
        <p:txBody>
          <a:bodyPr vert="horz" wrap="square" lIns="0" tIns="66370" rIns="0" bIns="0" rtlCol="0">
            <a:spAutoFit/>
          </a:bodyPr>
          <a:lstStyle/>
          <a:p>
            <a:pPr marL="452755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Алгоритм расчета </a:t>
            </a:r>
            <a:r>
              <a:rPr sz="2400" spc="-15" dirty="0" err="1"/>
              <a:t>выплат</a:t>
            </a:r>
            <a:r>
              <a:rPr sz="2400" spc="15" dirty="0"/>
              <a:t> </a:t>
            </a:r>
            <a:r>
              <a:rPr sz="2400" spc="-15" dirty="0" err="1" smtClean="0"/>
              <a:t>медикам</a:t>
            </a:r>
            <a:endParaRPr sz="2400" spc="-15" dirty="0"/>
          </a:p>
          <a:p>
            <a:pPr marL="446405" algn="ctr">
              <a:lnSpc>
                <a:spcPct val="100000"/>
              </a:lnSpc>
              <a:spcBef>
                <a:spcPts val="45"/>
              </a:spcBef>
            </a:pPr>
            <a:r>
              <a:rPr sz="1400" spc="-10" dirty="0"/>
              <a:t>(применим для расчетов по основному месту работы и по работе по совместительству)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31640" y="1477591"/>
            <a:ext cx="1297305" cy="354584"/>
          </a:xfrm>
          <a:prstGeom prst="rect">
            <a:avLst/>
          </a:prstGeom>
          <a:solidFill>
            <a:srgbClr val="C5DFB4"/>
          </a:solidFill>
          <a:ln w="12191">
            <a:solidFill>
              <a:srgbClr val="41709C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236854">
              <a:lnSpc>
                <a:spcPct val="100000"/>
              </a:lnSpc>
              <a:spcBef>
                <a:spcPts val="605"/>
              </a:spcBef>
            </a:pPr>
            <a:r>
              <a:rPr sz="1800" b="1" spc="-5" dirty="0">
                <a:latin typeface="Calibri"/>
                <a:cs typeface="Calibri"/>
              </a:rPr>
              <a:t>Выплата</a:t>
            </a:r>
            <a:endParaRPr sz="1800" b="1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1538" y="1476789"/>
            <a:ext cx="1123315" cy="354584"/>
          </a:xfrm>
          <a:prstGeom prst="rect">
            <a:avLst/>
          </a:prstGeom>
          <a:solidFill>
            <a:srgbClr val="C5DFB4"/>
          </a:solidFill>
          <a:ln w="12192">
            <a:solidFill>
              <a:srgbClr val="41709C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605"/>
              </a:spcBef>
            </a:pPr>
            <a:r>
              <a:rPr sz="1800" b="1" spc="-20" dirty="0">
                <a:latin typeface="Calibri"/>
                <a:cs typeface="Calibri"/>
              </a:rPr>
              <a:t>ВНС_КАТ</a:t>
            </a:r>
            <a:endParaRPr sz="1800" b="1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23090" y="1452256"/>
            <a:ext cx="792480" cy="353943"/>
          </a:xfrm>
          <a:prstGeom prst="rect">
            <a:avLst/>
          </a:prstGeom>
          <a:solidFill>
            <a:srgbClr val="C5DFB4"/>
          </a:solidFill>
          <a:ln w="12192">
            <a:solidFill>
              <a:srgbClr val="41709C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800" spc="-10" dirty="0" smtClean="0">
                <a:latin typeface="Calibri"/>
                <a:cs typeface="Calibri"/>
              </a:rPr>
              <a:t>РК</a:t>
            </a:r>
            <a:r>
              <a:rPr lang="ru-RU" sz="1800" spc="-10" dirty="0" smtClean="0">
                <a:latin typeface="Calibri"/>
                <a:cs typeface="Calibri"/>
              </a:rPr>
              <a:t>=</a:t>
            </a:r>
            <a:r>
              <a:rPr lang="ru-RU" sz="1800" b="1" spc="-10" dirty="0" smtClean="0">
                <a:solidFill>
                  <a:schemeClr val="accent2"/>
                </a:solidFill>
                <a:latin typeface="Calibri"/>
                <a:cs typeface="Calibri"/>
              </a:rPr>
              <a:t>1,2</a:t>
            </a:r>
            <a:endParaRPr sz="1800" b="1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97718" y="1476789"/>
            <a:ext cx="719455" cy="354584"/>
          </a:xfrm>
          <a:prstGeom prst="rect">
            <a:avLst/>
          </a:prstGeom>
          <a:solidFill>
            <a:srgbClr val="C5DFB4"/>
          </a:solidFill>
          <a:ln w="12192">
            <a:solidFill>
              <a:srgbClr val="41709C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605"/>
              </a:spcBef>
            </a:pPr>
            <a:r>
              <a:rPr sz="1800" b="1" spc="-10" dirty="0">
                <a:latin typeface="Calibri"/>
                <a:cs typeface="Calibri"/>
              </a:rPr>
              <a:t>КНС</a:t>
            </a:r>
            <a:endParaRPr sz="1800" b="1" dirty="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980991" y="1532323"/>
            <a:ext cx="169545" cy="263525"/>
            <a:chOff x="4821935" y="1294130"/>
            <a:chExt cx="169545" cy="263525"/>
          </a:xfrm>
        </p:grpSpPr>
        <p:sp>
          <p:nvSpPr>
            <p:cNvPr id="9" name="object 9"/>
            <p:cNvSpPr/>
            <p:nvPr/>
          </p:nvSpPr>
          <p:spPr>
            <a:xfrm>
              <a:off x="4828031" y="1300226"/>
              <a:ext cx="156971" cy="2509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828031" y="1300226"/>
              <a:ext cx="157480" cy="251460"/>
            </a:xfrm>
            <a:custGeom>
              <a:avLst/>
              <a:gdLst/>
              <a:ahLst/>
              <a:cxnLst/>
              <a:rect l="l" t="t" r="r" b="b"/>
              <a:pathLst>
                <a:path w="157479" h="251459">
                  <a:moveTo>
                    <a:pt x="0" y="22098"/>
                  </a:moveTo>
                  <a:lnTo>
                    <a:pt x="45338" y="0"/>
                  </a:lnTo>
                  <a:lnTo>
                    <a:pt x="78485" y="67818"/>
                  </a:lnTo>
                  <a:lnTo>
                    <a:pt x="111632" y="0"/>
                  </a:lnTo>
                  <a:lnTo>
                    <a:pt x="156971" y="22098"/>
                  </a:lnTo>
                  <a:lnTo>
                    <a:pt x="106552" y="125475"/>
                  </a:lnTo>
                  <a:lnTo>
                    <a:pt x="156971" y="228853"/>
                  </a:lnTo>
                  <a:lnTo>
                    <a:pt x="111632" y="250951"/>
                  </a:lnTo>
                  <a:lnTo>
                    <a:pt x="78485" y="183134"/>
                  </a:lnTo>
                  <a:lnTo>
                    <a:pt x="45338" y="250951"/>
                  </a:lnTo>
                  <a:lnTo>
                    <a:pt x="0" y="228853"/>
                  </a:lnTo>
                  <a:lnTo>
                    <a:pt x="50418" y="125475"/>
                  </a:lnTo>
                  <a:lnTo>
                    <a:pt x="0" y="22098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284916" y="1532131"/>
            <a:ext cx="170815" cy="263525"/>
            <a:chOff x="6099175" y="1294002"/>
            <a:chExt cx="170815" cy="263525"/>
          </a:xfrm>
        </p:grpSpPr>
        <p:sp>
          <p:nvSpPr>
            <p:cNvPr id="12" name="object 12"/>
            <p:cNvSpPr/>
            <p:nvPr/>
          </p:nvSpPr>
          <p:spPr>
            <a:xfrm>
              <a:off x="6105270" y="1300098"/>
              <a:ext cx="158241" cy="2512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05270" y="1300098"/>
              <a:ext cx="158750" cy="251460"/>
            </a:xfrm>
            <a:custGeom>
              <a:avLst/>
              <a:gdLst/>
              <a:ahLst/>
              <a:cxnLst/>
              <a:rect l="l" t="t" r="r" b="b"/>
              <a:pathLst>
                <a:path w="158750" h="251459">
                  <a:moveTo>
                    <a:pt x="0" y="22351"/>
                  </a:moveTo>
                  <a:lnTo>
                    <a:pt x="45719" y="0"/>
                  </a:lnTo>
                  <a:lnTo>
                    <a:pt x="79120" y="67945"/>
                  </a:lnTo>
                  <a:lnTo>
                    <a:pt x="112521" y="0"/>
                  </a:lnTo>
                  <a:lnTo>
                    <a:pt x="158241" y="22351"/>
                  </a:lnTo>
                  <a:lnTo>
                    <a:pt x="107441" y="125602"/>
                  </a:lnTo>
                  <a:lnTo>
                    <a:pt x="158241" y="228853"/>
                  </a:lnTo>
                  <a:lnTo>
                    <a:pt x="112521" y="251205"/>
                  </a:lnTo>
                  <a:lnTo>
                    <a:pt x="79120" y="183261"/>
                  </a:lnTo>
                  <a:lnTo>
                    <a:pt x="45719" y="251205"/>
                  </a:lnTo>
                  <a:lnTo>
                    <a:pt x="0" y="228853"/>
                  </a:lnTo>
                  <a:lnTo>
                    <a:pt x="50800" y="125602"/>
                  </a:lnTo>
                  <a:lnTo>
                    <a:pt x="0" y="22351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2987824" y="1518358"/>
            <a:ext cx="254000" cy="273050"/>
            <a:chOff x="3189223" y="1330325"/>
            <a:chExt cx="254000" cy="273050"/>
          </a:xfrm>
        </p:grpSpPr>
        <p:sp>
          <p:nvSpPr>
            <p:cNvPr id="15" name="object 15"/>
            <p:cNvSpPr/>
            <p:nvPr/>
          </p:nvSpPr>
          <p:spPr>
            <a:xfrm>
              <a:off x="3195319" y="1336420"/>
              <a:ext cx="241935" cy="104775"/>
            </a:xfrm>
            <a:custGeom>
              <a:avLst/>
              <a:gdLst/>
              <a:ahLst/>
              <a:cxnLst/>
              <a:rect l="l" t="t" r="r" b="b"/>
              <a:pathLst>
                <a:path w="241935" h="104775">
                  <a:moveTo>
                    <a:pt x="241807" y="0"/>
                  </a:moveTo>
                  <a:lnTo>
                    <a:pt x="0" y="0"/>
                  </a:lnTo>
                  <a:lnTo>
                    <a:pt x="0" y="104393"/>
                  </a:lnTo>
                  <a:lnTo>
                    <a:pt x="241807" y="104393"/>
                  </a:lnTo>
                  <a:lnTo>
                    <a:pt x="24180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95319" y="1336420"/>
              <a:ext cx="241935" cy="104775"/>
            </a:xfrm>
            <a:custGeom>
              <a:avLst/>
              <a:gdLst/>
              <a:ahLst/>
              <a:cxnLst/>
              <a:rect l="l" t="t" r="r" b="b"/>
              <a:pathLst>
                <a:path w="241935" h="104775">
                  <a:moveTo>
                    <a:pt x="0" y="0"/>
                  </a:moveTo>
                  <a:lnTo>
                    <a:pt x="241807" y="0"/>
                  </a:lnTo>
                  <a:lnTo>
                    <a:pt x="241807" y="104393"/>
                  </a:lnTo>
                  <a:lnTo>
                    <a:pt x="0" y="104393"/>
                  </a:lnTo>
                  <a:lnTo>
                    <a:pt x="0" y="0"/>
                  </a:lnTo>
                  <a:close/>
                </a:path>
              </a:pathLst>
            </a:custGeom>
            <a:ln w="12191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95319" y="1492885"/>
              <a:ext cx="241935" cy="104775"/>
            </a:xfrm>
            <a:custGeom>
              <a:avLst/>
              <a:gdLst/>
              <a:ahLst/>
              <a:cxnLst/>
              <a:rect l="l" t="t" r="r" b="b"/>
              <a:pathLst>
                <a:path w="241935" h="104775">
                  <a:moveTo>
                    <a:pt x="241807" y="0"/>
                  </a:moveTo>
                  <a:lnTo>
                    <a:pt x="0" y="0"/>
                  </a:lnTo>
                  <a:lnTo>
                    <a:pt x="0" y="104393"/>
                  </a:lnTo>
                  <a:lnTo>
                    <a:pt x="241807" y="104393"/>
                  </a:lnTo>
                  <a:lnTo>
                    <a:pt x="241807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195319" y="1492885"/>
              <a:ext cx="241935" cy="104775"/>
            </a:xfrm>
            <a:custGeom>
              <a:avLst/>
              <a:gdLst/>
              <a:ahLst/>
              <a:cxnLst/>
              <a:rect l="l" t="t" r="r" b="b"/>
              <a:pathLst>
                <a:path w="241935" h="104775">
                  <a:moveTo>
                    <a:pt x="0" y="0"/>
                  </a:moveTo>
                  <a:lnTo>
                    <a:pt x="241807" y="0"/>
                  </a:lnTo>
                  <a:lnTo>
                    <a:pt x="241807" y="104393"/>
                  </a:lnTo>
                  <a:lnTo>
                    <a:pt x="0" y="104393"/>
                  </a:lnTo>
                  <a:lnTo>
                    <a:pt x="0" y="0"/>
                  </a:lnTo>
                  <a:close/>
                </a:path>
              </a:pathLst>
            </a:custGeom>
            <a:ln w="12191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8353170" y="6451193"/>
            <a:ext cx="838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7"/>
          <p:cNvSpPr txBox="1"/>
          <p:nvPr/>
        </p:nvSpPr>
        <p:spPr>
          <a:xfrm>
            <a:off x="7921137" y="1424977"/>
            <a:ext cx="719455" cy="354584"/>
          </a:xfrm>
          <a:prstGeom prst="rect">
            <a:avLst/>
          </a:prstGeom>
          <a:solidFill>
            <a:srgbClr val="C5DFB4"/>
          </a:solidFill>
          <a:ln w="12192">
            <a:solidFill>
              <a:srgbClr val="41709C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605"/>
              </a:spcBef>
            </a:pPr>
            <a:r>
              <a:rPr lang="ru-RU" sz="1800" b="1" dirty="0" smtClean="0">
                <a:solidFill>
                  <a:schemeClr val="accent2"/>
                </a:solidFill>
                <a:latin typeface="Calibri"/>
                <a:cs typeface="Calibri"/>
              </a:rPr>
              <a:t>0,3</a:t>
            </a:r>
            <a:endParaRPr sz="1800" b="1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grpSp>
        <p:nvGrpSpPr>
          <p:cNvPr id="23" name="object 11"/>
          <p:cNvGrpSpPr/>
          <p:nvPr/>
        </p:nvGrpSpPr>
        <p:grpSpPr>
          <a:xfrm>
            <a:off x="7503491" y="1497464"/>
            <a:ext cx="170815" cy="263525"/>
            <a:chOff x="6099175" y="1294002"/>
            <a:chExt cx="170815" cy="263525"/>
          </a:xfrm>
        </p:grpSpPr>
        <p:sp>
          <p:nvSpPr>
            <p:cNvPr id="24" name="object 12"/>
            <p:cNvSpPr/>
            <p:nvPr/>
          </p:nvSpPr>
          <p:spPr>
            <a:xfrm>
              <a:off x="6105270" y="1300098"/>
              <a:ext cx="158241" cy="25120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13"/>
            <p:cNvSpPr/>
            <p:nvPr/>
          </p:nvSpPr>
          <p:spPr>
            <a:xfrm>
              <a:off x="6105270" y="1300098"/>
              <a:ext cx="158750" cy="251460"/>
            </a:xfrm>
            <a:custGeom>
              <a:avLst/>
              <a:gdLst/>
              <a:ahLst/>
              <a:cxnLst/>
              <a:rect l="l" t="t" r="r" b="b"/>
              <a:pathLst>
                <a:path w="158750" h="251459">
                  <a:moveTo>
                    <a:pt x="0" y="22351"/>
                  </a:moveTo>
                  <a:lnTo>
                    <a:pt x="45719" y="0"/>
                  </a:lnTo>
                  <a:lnTo>
                    <a:pt x="79120" y="67945"/>
                  </a:lnTo>
                  <a:lnTo>
                    <a:pt x="112521" y="0"/>
                  </a:lnTo>
                  <a:lnTo>
                    <a:pt x="158241" y="22351"/>
                  </a:lnTo>
                  <a:lnTo>
                    <a:pt x="107441" y="125602"/>
                  </a:lnTo>
                  <a:lnTo>
                    <a:pt x="158241" y="228853"/>
                  </a:lnTo>
                  <a:lnTo>
                    <a:pt x="112521" y="251205"/>
                  </a:lnTo>
                  <a:lnTo>
                    <a:pt x="79120" y="183261"/>
                  </a:lnTo>
                  <a:lnTo>
                    <a:pt x="45719" y="251205"/>
                  </a:lnTo>
                  <a:lnTo>
                    <a:pt x="0" y="228853"/>
                  </a:lnTo>
                  <a:lnTo>
                    <a:pt x="50800" y="125602"/>
                  </a:lnTo>
                  <a:lnTo>
                    <a:pt x="0" y="22351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22610"/>
              </p:ext>
            </p:extLst>
          </p:nvPr>
        </p:nvGraphicFramePr>
        <p:xfrm>
          <a:off x="1906958" y="2420888"/>
          <a:ext cx="5508612" cy="2667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54306">
                  <a:extLst>
                    <a:ext uri="{9D8B030D-6E8A-4147-A177-3AD203B41FA5}">
                      <a16:colId xmlns:a16="http://schemas.microsoft.com/office/drawing/2014/main" val="296758428"/>
                    </a:ext>
                  </a:extLst>
                </a:gridCol>
                <a:gridCol w="2754306">
                  <a:extLst>
                    <a:ext uri="{9D8B030D-6E8A-4147-A177-3AD203B41FA5}">
                      <a16:colId xmlns:a16="http://schemas.microsoft.com/office/drawing/2014/main" val="3704543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Категория персонала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 социальной выплаты за 1 норм. смену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219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Врачи СМП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776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1 215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759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Фельдшера(м/с)</a:t>
                      </a:r>
                    </a:p>
                    <a:p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приему вызовов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43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11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510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520" y="362673"/>
            <a:ext cx="8784976" cy="9669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 marR="5080" indent="350520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Алгоритм расчета количества </a:t>
            </a:r>
            <a:r>
              <a:rPr sz="2400" spc="-15" dirty="0"/>
              <a:t>нормативных </a:t>
            </a:r>
            <a:r>
              <a:rPr sz="2400" dirty="0"/>
              <a:t>смен,  </a:t>
            </a:r>
            <a:r>
              <a:rPr sz="2400" spc="-10" dirty="0"/>
              <a:t>подлежащих </a:t>
            </a:r>
            <a:r>
              <a:rPr sz="2400" spc="-15" dirty="0"/>
              <a:t>оплате </a:t>
            </a:r>
            <a:r>
              <a:rPr sz="2400" dirty="0"/>
              <a:t>и </a:t>
            </a:r>
            <a:r>
              <a:rPr sz="2400" spc="-10" dirty="0"/>
              <a:t>указываемых </a:t>
            </a:r>
            <a:r>
              <a:rPr sz="2400" dirty="0"/>
              <a:t>в реестре для</a:t>
            </a:r>
            <a:r>
              <a:rPr sz="2400" spc="45" dirty="0"/>
              <a:t> </a:t>
            </a:r>
            <a:r>
              <a:rPr sz="2400" spc="-5" dirty="0"/>
              <a:t>ФСС</a:t>
            </a:r>
          </a:p>
          <a:p>
            <a:pPr marL="581025">
              <a:lnSpc>
                <a:spcPct val="100000"/>
              </a:lnSpc>
              <a:spcBef>
                <a:spcPts val="40"/>
              </a:spcBef>
            </a:pPr>
            <a:r>
              <a:rPr sz="1400" b="0" dirty="0">
                <a:latin typeface="Times New Roman"/>
                <a:cs typeface="Times New Roman"/>
              </a:rPr>
              <a:t>(применим для </a:t>
            </a:r>
            <a:r>
              <a:rPr sz="1400" b="0" spc="-5" dirty="0">
                <a:latin typeface="Times New Roman"/>
                <a:cs typeface="Times New Roman"/>
              </a:rPr>
              <a:t>расчетов </a:t>
            </a:r>
            <a:r>
              <a:rPr sz="1400" b="0" dirty="0">
                <a:latin typeface="Times New Roman"/>
                <a:cs typeface="Times New Roman"/>
              </a:rPr>
              <a:t>по основному месту </a:t>
            </a:r>
            <a:r>
              <a:rPr sz="1400" b="0" spc="-5" dirty="0">
                <a:latin typeface="Times New Roman"/>
                <a:cs typeface="Times New Roman"/>
              </a:rPr>
              <a:t>работы </a:t>
            </a:r>
            <a:r>
              <a:rPr sz="1400" b="0" dirty="0">
                <a:latin typeface="Times New Roman"/>
                <a:cs typeface="Times New Roman"/>
              </a:rPr>
              <a:t>и по </a:t>
            </a:r>
            <a:r>
              <a:rPr sz="1400" b="0" spc="-5" dirty="0">
                <a:latin typeface="Times New Roman"/>
                <a:cs typeface="Times New Roman"/>
              </a:rPr>
              <a:t>работе </a:t>
            </a:r>
            <a:r>
              <a:rPr sz="1400" b="0" dirty="0">
                <a:latin typeface="Times New Roman"/>
                <a:cs typeface="Times New Roman"/>
              </a:rPr>
              <a:t>по</a:t>
            </a:r>
            <a:r>
              <a:rPr sz="1400" b="0" spc="-130" dirty="0">
                <a:latin typeface="Times New Roman"/>
                <a:cs typeface="Times New Roman"/>
              </a:rPr>
              <a:t> </a:t>
            </a:r>
            <a:r>
              <a:rPr sz="1400" b="0" spc="-5" dirty="0">
                <a:latin typeface="Times New Roman"/>
                <a:cs typeface="Times New Roman"/>
              </a:rPr>
              <a:t>совместительству)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7664" y="1916832"/>
            <a:ext cx="1297305" cy="457200"/>
          </a:xfrm>
          <a:prstGeom prst="rect">
            <a:avLst/>
          </a:prstGeom>
          <a:solidFill>
            <a:srgbClr val="C5DFB4"/>
          </a:solidFill>
          <a:ln w="12192">
            <a:solidFill>
              <a:srgbClr val="41709C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95"/>
              </a:spcBef>
            </a:pPr>
            <a:r>
              <a:rPr sz="1800" spc="-10" dirty="0">
                <a:latin typeface="Calibri"/>
                <a:cs typeface="Calibri"/>
              </a:rPr>
              <a:t>КНС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72838" y="1891178"/>
            <a:ext cx="721360" cy="457200"/>
          </a:xfrm>
          <a:prstGeom prst="rect">
            <a:avLst/>
          </a:prstGeom>
          <a:solidFill>
            <a:srgbClr val="C5DFB4"/>
          </a:solidFill>
          <a:ln w="12192">
            <a:solidFill>
              <a:srgbClr val="41709C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latin typeface="Calibri"/>
                <a:cs typeface="Calibri"/>
              </a:rPr>
              <a:t>РВК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5802" y="1921277"/>
            <a:ext cx="864235" cy="452755"/>
          </a:xfrm>
          <a:prstGeom prst="rect">
            <a:avLst/>
          </a:prstGeom>
          <a:solidFill>
            <a:srgbClr val="C5DFB4"/>
          </a:solidFill>
          <a:ln w="12192">
            <a:solidFill>
              <a:srgbClr val="41709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1800" spc="-10" dirty="0">
                <a:latin typeface="Calibri"/>
                <a:cs typeface="Calibri"/>
              </a:rPr>
              <a:t>НС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87165" y="1975633"/>
            <a:ext cx="397510" cy="288290"/>
            <a:chOff x="4835016" y="1376044"/>
            <a:chExt cx="397510" cy="288290"/>
          </a:xfrm>
        </p:grpSpPr>
        <p:sp>
          <p:nvSpPr>
            <p:cNvPr id="8" name="object 8"/>
            <p:cNvSpPr/>
            <p:nvPr/>
          </p:nvSpPr>
          <p:spPr>
            <a:xfrm>
              <a:off x="4841112" y="1382140"/>
              <a:ext cx="385445" cy="276225"/>
            </a:xfrm>
            <a:custGeom>
              <a:avLst/>
              <a:gdLst/>
              <a:ahLst/>
              <a:cxnLst/>
              <a:rect l="l" t="t" r="r" b="b"/>
              <a:pathLst>
                <a:path w="385445" h="276225">
                  <a:moveTo>
                    <a:pt x="192659" y="0"/>
                  </a:moveTo>
                  <a:lnTo>
                    <a:pt x="176119" y="3343"/>
                  </a:lnTo>
                  <a:lnTo>
                    <a:pt x="162639" y="12461"/>
                  </a:lnTo>
                  <a:lnTo>
                    <a:pt x="153564" y="25985"/>
                  </a:lnTo>
                  <a:lnTo>
                    <a:pt x="150240" y="42545"/>
                  </a:lnTo>
                  <a:lnTo>
                    <a:pt x="153564" y="59031"/>
                  </a:lnTo>
                  <a:lnTo>
                    <a:pt x="162639" y="72516"/>
                  </a:lnTo>
                  <a:lnTo>
                    <a:pt x="176119" y="81621"/>
                  </a:lnTo>
                  <a:lnTo>
                    <a:pt x="192659" y="84962"/>
                  </a:lnTo>
                  <a:lnTo>
                    <a:pt x="209198" y="81621"/>
                  </a:lnTo>
                  <a:lnTo>
                    <a:pt x="222678" y="72516"/>
                  </a:lnTo>
                  <a:lnTo>
                    <a:pt x="231753" y="59031"/>
                  </a:lnTo>
                  <a:lnTo>
                    <a:pt x="235076" y="42545"/>
                  </a:lnTo>
                  <a:lnTo>
                    <a:pt x="231753" y="25985"/>
                  </a:lnTo>
                  <a:lnTo>
                    <a:pt x="222678" y="12461"/>
                  </a:lnTo>
                  <a:lnTo>
                    <a:pt x="209198" y="3343"/>
                  </a:lnTo>
                  <a:lnTo>
                    <a:pt x="192659" y="0"/>
                  </a:lnTo>
                  <a:close/>
                </a:path>
                <a:path w="385445" h="276225">
                  <a:moveTo>
                    <a:pt x="192659" y="191135"/>
                  </a:moveTo>
                  <a:lnTo>
                    <a:pt x="176119" y="194476"/>
                  </a:lnTo>
                  <a:lnTo>
                    <a:pt x="162639" y="203581"/>
                  </a:lnTo>
                  <a:lnTo>
                    <a:pt x="153564" y="217066"/>
                  </a:lnTo>
                  <a:lnTo>
                    <a:pt x="150240" y="233553"/>
                  </a:lnTo>
                  <a:lnTo>
                    <a:pt x="153564" y="250112"/>
                  </a:lnTo>
                  <a:lnTo>
                    <a:pt x="162639" y="263636"/>
                  </a:lnTo>
                  <a:lnTo>
                    <a:pt x="176119" y="272754"/>
                  </a:lnTo>
                  <a:lnTo>
                    <a:pt x="192659" y="276098"/>
                  </a:lnTo>
                  <a:lnTo>
                    <a:pt x="209198" y="272754"/>
                  </a:lnTo>
                  <a:lnTo>
                    <a:pt x="222678" y="263636"/>
                  </a:lnTo>
                  <a:lnTo>
                    <a:pt x="231753" y="250112"/>
                  </a:lnTo>
                  <a:lnTo>
                    <a:pt x="235076" y="233553"/>
                  </a:lnTo>
                  <a:lnTo>
                    <a:pt x="231753" y="217066"/>
                  </a:lnTo>
                  <a:lnTo>
                    <a:pt x="222678" y="203581"/>
                  </a:lnTo>
                  <a:lnTo>
                    <a:pt x="209198" y="194476"/>
                  </a:lnTo>
                  <a:lnTo>
                    <a:pt x="192659" y="191135"/>
                  </a:lnTo>
                  <a:close/>
                </a:path>
                <a:path w="385445" h="276225">
                  <a:moveTo>
                    <a:pt x="385317" y="95631"/>
                  </a:moveTo>
                  <a:lnTo>
                    <a:pt x="0" y="95631"/>
                  </a:lnTo>
                  <a:lnTo>
                    <a:pt x="0" y="180467"/>
                  </a:lnTo>
                  <a:lnTo>
                    <a:pt x="385317" y="180467"/>
                  </a:lnTo>
                  <a:lnTo>
                    <a:pt x="385317" y="95631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85257" y="1376044"/>
              <a:ext cx="97028" cy="971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85257" y="1567179"/>
              <a:ext cx="97028" cy="9715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841112" y="1477771"/>
              <a:ext cx="385445" cy="85090"/>
            </a:xfrm>
            <a:custGeom>
              <a:avLst/>
              <a:gdLst/>
              <a:ahLst/>
              <a:cxnLst/>
              <a:rect l="l" t="t" r="r" b="b"/>
              <a:pathLst>
                <a:path w="385445" h="85090">
                  <a:moveTo>
                    <a:pt x="0" y="0"/>
                  </a:moveTo>
                  <a:lnTo>
                    <a:pt x="385317" y="0"/>
                  </a:lnTo>
                  <a:lnTo>
                    <a:pt x="385317" y="84836"/>
                  </a:lnTo>
                  <a:lnTo>
                    <a:pt x="0" y="84836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131840" y="2008907"/>
            <a:ext cx="254000" cy="273050"/>
            <a:chOff x="3477259" y="1398905"/>
            <a:chExt cx="254000" cy="273050"/>
          </a:xfrm>
        </p:grpSpPr>
        <p:sp>
          <p:nvSpPr>
            <p:cNvPr id="13" name="object 13"/>
            <p:cNvSpPr/>
            <p:nvPr/>
          </p:nvSpPr>
          <p:spPr>
            <a:xfrm>
              <a:off x="3483355" y="1405001"/>
              <a:ext cx="241935" cy="104775"/>
            </a:xfrm>
            <a:custGeom>
              <a:avLst/>
              <a:gdLst/>
              <a:ahLst/>
              <a:cxnLst/>
              <a:rect l="l" t="t" r="r" b="b"/>
              <a:pathLst>
                <a:path w="241935" h="104775">
                  <a:moveTo>
                    <a:pt x="241808" y="0"/>
                  </a:moveTo>
                  <a:lnTo>
                    <a:pt x="0" y="0"/>
                  </a:lnTo>
                  <a:lnTo>
                    <a:pt x="0" y="104394"/>
                  </a:lnTo>
                  <a:lnTo>
                    <a:pt x="241808" y="104394"/>
                  </a:lnTo>
                  <a:lnTo>
                    <a:pt x="241808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83355" y="1405001"/>
              <a:ext cx="241935" cy="104775"/>
            </a:xfrm>
            <a:custGeom>
              <a:avLst/>
              <a:gdLst/>
              <a:ahLst/>
              <a:cxnLst/>
              <a:rect l="l" t="t" r="r" b="b"/>
              <a:pathLst>
                <a:path w="241935" h="104775">
                  <a:moveTo>
                    <a:pt x="0" y="0"/>
                  </a:moveTo>
                  <a:lnTo>
                    <a:pt x="241808" y="0"/>
                  </a:lnTo>
                  <a:lnTo>
                    <a:pt x="241808" y="104394"/>
                  </a:lnTo>
                  <a:lnTo>
                    <a:pt x="0" y="10439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83355" y="1561465"/>
              <a:ext cx="241935" cy="104775"/>
            </a:xfrm>
            <a:custGeom>
              <a:avLst/>
              <a:gdLst/>
              <a:ahLst/>
              <a:cxnLst/>
              <a:rect l="l" t="t" r="r" b="b"/>
              <a:pathLst>
                <a:path w="241935" h="104775">
                  <a:moveTo>
                    <a:pt x="241808" y="0"/>
                  </a:moveTo>
                  <a:lnTo>
                    <a:pt x="0" y="0"/>
                  </a:lnTo>
                  <a:lnTo>
                    <a:pt x="0" y="104394"/>
                  </a:lnTo>
                  <a:lnTo>
                    <a:pt x="241808" y="104394"/>
                  </a:lnTo>
                  <a:lnTo>
                    <a:pt x="241808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83355" y="1561465"/>
              <a:ext cx="241935" cy="104775"/>
            </a:xfrm>
            <a:custGeom>
              <a:avLst/>
              <a:gdLst/>
              <a:ahLst/>
              <a:cxnLst/>
              <a:rect l="l" t="t" r="r" b="b"/>
              <a:pathLst>
                <a:path w="241935" h="104775">
                  <a:moveTo>
                    <a:pt x="0" y="0"/>
                  </a:moveTo>
                  <a:lnTo>
                    <a:pt x="241808" y="0"/>
                  </a:lnTo>
                  <a:lnTo>
                    <a:pt x="241808" y="104394"/>
                  </a:lnTo>
                  <a:lnTo>
                    <a:pt x="0" y="10439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734827"/>
              </p:ext>
            </p:extLst>
          </p:nvPr>
        </p:nvGraphicFramePr>
        <p:xfrm>
          <a:off x="1530774" y="2718817"/>
          <a:ext cx="5508612" cy="2392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54306">
                  <a:extLst>
                    <a:ext uri="{9D8B030D-6E8A-4147-A177-3AD203B41FA5}">
                      <a16:colId xmlns:a16="http://schemas.microsoft.com/office/drawing/2014/main" val="296758428"/>
                    </a:ext>
                  </a:extLst>
                </a:gridCol>
                <a:gridCol w="2754306">
                  <a:extLst>
                    <a:ext uri="{9D8B030D-6E8A-4147-A177-3AD203B41FA5}">
                      <a16:colId xmlns:a16="http://schemas.microsoft.com/office/drawing/2014/main" val="3704543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Категория персонала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Продолжительность  норм. смену, час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219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Врачи СМП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776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759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Фельдшера(м/с)</a:t>
                      </a:r>
                    </a:p>
                    <a:p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приему вызовов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430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11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4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16973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85"/>
              </a:spcBef>
            </a:pPr>
            <a:r>
              <a:rPr sz="2800" dirty="0" err="1" smtClean="0">
                <a:solidFill>
                  <a:srgbClr val="C00000"/>
                </a:solidFill>
                <a:latin typeface="Calibri"/>
                <a:cs typeface="Calibri"/>
              </a:rPr>
              <a:t>Для</a:t>
            </a:r>
            <a:r>
              <a:rPr sz="280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Calibri"/>
                <a:cs typeface="Calibri"/>
              </a:rPr>
              <a:t>медицинских работников </a:t>
            </a:r>
            <a:r>
              <a:rPr sz="2800" spc="-15" dirty="0">
                <a:solidFill>
                  <a:srgbClr val="C00000"/>
                </a:solidFill>
                <a:latin typeface="Calibri"/>
                <a:cs typeface="Calibri"/>
              </a:rPr>
              <a:t>(ст. </a:t>
            </a:r>
            <a:r>
              <a:rPr sz="2800" dirty="0">
                <a:solidFill>
                  <a:srgbClr val="C00000"/>
                </a:solidFill>
                <a:latin typeface="Calibri"/>
                <a:cs typeface="Calibri"/>
              </a:rPr>
              <a:t>350 ТК</a:t>
            </a:r>
            <a:r>
              <a:rPr sz="2800" spc="-1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Calibri"/>
                <a:cs typeface="Calibri"/>
              </a:rPr>
              <a:t>РФ):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b="0" dirty="0">
                <a:latin typeface="Calibri"/>
                <a:cs typeface="Calibri"/>
              </a:rPr>
              <a:t>устанавливается не </a:t>
            </a:r>
            <a:r>
              <a:rPr sz="2800" b="0" spc="-5" dirty="0">
                <a:latin typeface="Calibri"/>
                <a:cs typeface="Calibri"/>
              </a:rPr>
              <a:t>более </a:t>
            </a:r>
            <a:r>
              <a:rPr sz="2800" b="0" dirty="0">
                <a:latin typeface="Calibri"/>
                <a:cs typeface="Calibri"/>
              </a:rPr>
              <a:t>39 часов в</a:t>
            </a:r>
            <a:r>
              <a:rPr sz="2800" b="0" spc="-85" dirty="0">
                <a:latin typeface="Calibri"/>
                <a:cs typeface="Calibri"/>
              </a:rPr>
              <a:t> </a:t>
            </a:r>
            <a:r>
              <a:rPr sz="2800" b="0" spc="-10" dirty="0">
                <a:latin typeface="Calibri"/>
                <a:cs typeface="Calibri"/>
              </a:rPr>
              <a:t>неделю.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b="0" dirty="0">
                <a:latin typeface="Calibri"/>
                <a:cs typeface="Calibri"/>
              </a:rPr>
              <a:t>+ В зависимости </a:t>
            </a:r>
            <a:r>
              <a:rPr sz="2800" b="0" spc="-5" dirty="0">
                <a:latin typeface="Calibri"/>
                <a:cs typeface="Calibri"/>
              </a:rPr>
              <a:t>от должности Правительством </a:t>
            </a:r>
            <a:r>
              <a:rPr sz="2800" b="0" dirty="0">
                <a:latin typeface="Calibri"/>
                <a:cs typeface="Calibri"/>
              </a:rPr>
              <a:t>РФ</a:t>
            </a:r>
            <a:r>
              <a:rPr sz="2800" b="0" spc="-120" dirty="0">
                <a:latin typeface="Calibri"/>
                <a:cs typeface="Calibri"/>
              </a:rPr>
              <a:t> </a:t>
            </a:r>
            <a:r>
              <a:rPr sz="2800" b="0" spc="-5" dirty="0">
                <a:latin typeface="Calibri"/>
                <a:cs typeface="Calibri"/>
              </a:rPr>
              <a:t>установлено:</a:t>
            </a:r>
            <a:endParaRPr sz="2800" dirty="0">
              <a:latin typeface="Calibri"/>
              <a:cs typeface="Calibri"/>
            </a:endParaRPr>
          </a:p>
          <a:p>
            <a:pPr marL="12700" marR="98425">
              <a:lnSpc>
                <a:spcPct val="100000"/>
              </a:lnSpc>
            </a:pPr>
            <a:r>
              <a:rPr sz="2800" b="0" dirty="0">
                <a:latin typeface="Calibri"/>
                <a:cs typeface="Calibri"/>
              </a:rPr>
              <a:t>36 часов в </a:t>
            </a:r>
            <a:r>
              <a:rPr sz="2800" b="0" spc="-10" dirty="0">
                <a:latin typeface="Calibri"/>
                <a:cs typeface="Calibri"/>
              </a:rPr>
              <a:t>неделю </a:t>
            </a:r>
            <a:r>
              <a:rPr sz="2800" b="0" spc="-5" dirty="0">
                <a:latin typeface="Calibri"/>
                <a:cs typeface="Calibri"/>
              </a:rPr>
              <a:t>(врачи, </a:t>
            </a:r>
            <a:r>
              <a:rPr sz="2800" b="0" dirty="0">
                <a:latin typeface="Calibri"/>
                <a:cs typeface="Calibri"/>
              </a:rPr>
              <a:t>СМП и ММП в инфекционных </a:t>
            </a:r>
            <a:r>
              <a:rPr sz="2800" b="0" spc="-5" dirty="0">
                <a:latin typeface="Calibri"/>
                <a:cs typeface="Calibri"/>
              </a:rPr>
              <a:t>больницах, </a:t>
            </a:r>
            <a:r>
              <a:rPr sz="2800" b="0" spc="5" dirty="0">
                <a:latin typeface="Calibri"/>
                <a:cs typeface="Calibri"/>
              </a:rPr>
              <a:t>КВД, </a:t>
            </a:r>
            <a:r>
              <a:rPr sz="2800" b="0" dirty="0">
                <a:latin typeface="Calibri"/>
                <a:cs typeface="Calibri"/>
              </a:rPr>
              <a:t>ЛПУ </a:t>
            </a:r>
            <a:r>
              <a:rPr sz="2800" b="0" spc="-5" dirty="0">
                <a:latin typeface="Calibri"/>
                <a:cs typeface="Calibri"/>
              </a:rPr>
              <a:t>СПИД </a:t>
            </a:r>
            <a:r>
              <a:rPr sz="2800" b="0" dirty="0">
                <a:latin typeface="Calibri"/>
                <a:cs typeface="Calibri"/>
              </a:rPr>
              <a:t>и </a:t>
            </a:r>
            <a:r>
              <a:rPr sz="2800" b="0" spc="-15" dirty="0">
                <a:latin typeface="Calibri"/>
                <a:cs typeface="Calibri"/>
              </a:rPr>
              <a:t>т.д.) </a:t>
            </a:r>
            <a:endParaRPr lang="ru-RU" sz="2800" b="0" spc="-15" dirty="0" smtClean="0">
              <a:latin typeface="Calibri"/>
              <a:cs typeface="Calibri"/>
            </a:endParaRPr>
          </a:p>
          <a:p>
            <a:pPr marL="0" marR="98425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Calibri"/>
                <a:cs typeface="Calibri"/>
              </a:rPr>
              <a:t>Для ММП:</a:t>
            </a:r>
            <a:endParaRPr lang="ru-RU" sz="2800" dirty="0">
              <a:latin typeface="Calibri"/>
              <a:cs typeface="Calibri"/>
            </a:endParaRPr>
          </a:p>
          <a:p>
            <a:pPr marL="0" marR="98425" indent="0">
              <a:lnSpc>
                <a:spcPct val="100000"/>
              </a:lnSpc>
              <a:buNone/>
            </a:pPr>
            <a:r>
              <a:rPr lang="ru-RU" sz="2800" dirty="0">
                <a:latin typeface="Calibri"/>
                <a:cs typeface="Calibri"/>
              </a:rPr>
              <a:t>устанавливается не более 4</a:t>
            </a:r>
            <a:r>
              <a:rPr lang="ru-RU" sz="2800" dirty="0" smtClean="0">
                <a:latin typeface="Calibri"/>
                <a:cs typeface="Calibri"/>
              </a:rPr>
              <a:t>0 </a:t>
            </a:r>
            <a:r>
              <a:rPr lang="ru-RU" sz="2800" dirty="0">
                <a:latin typeface="Calibri"/>
                <a:cs typeface="Calibri"/>
              </a:rPr>
              <a:t>часов в неделю.</a:t>
            </a:r>
          </a:p>
          <a:p>
            <a:pPr marL="0" marR="98425" indent="0">
              <a:lnSpc>
                <a:spcPct val="100000"/>
              </a:lnSpc>
              <a:buNone/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503" y="5039359"/>
            <a:ext cx="8473885" cy="2212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dirty="0" smtClean="0">
                <a:latin typeface="Calibri"/>
                <a:cs typeface="Calibri"/>
              </a:rPr>
              <a:t>- 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7210" y="661797"/>
            <a:ext cx="7509509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Нормальная </a:t>
            </a:r>
            <a:r>
              <a:rPr sz="1600" b="1" spc="-10" dirty="0">
                <a:latin typeface="Calibri"/>
                <a:cs typeface="Calibri"/>
              </a:rPr>
              <a:t>продолжительность </a:t>
            </a:r>
            <a:r>
              <a:rPr sz="1600" b="1" spc="-5" dirty="0" err="1">
                <a:latin typeface="Calibri"/>
                <a:cs typeface="Calibri"/>
              </a:rPr>
              <a:t>рабочего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 err="1" smtClean="0">
                <a:latin typeface="Calibri"/>
                <a:cs typeface="Calibri"/>
              </a:rPr>
              <a:t>времени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172325" y="278638"/>
            <a:ext cx="12484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С</a:t>
            </a:r>
            <a:r>
              <a:rPr sz="1800" spc="-15" dirty="0">
                <a:latin typeface="Calibri"/>
                <a:cs typeface="Calibri"/>
              </a:rPr>
              <a:t>П</a:t>
            </a:r>
            <a:r>
              <a:rPr sz="1800" spc="-95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АВО</a:t>
            </a:r>
            <a:r>
              <a:rPr sz="1800" spc="-10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НО</a:t>
            </a:r>
            <a:endParaRPr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746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36745</TotalTime>
  <Words>461</Words>
  <Application>Microsoft Office PowerPoint</Application>
  <PresentationFormat>Экран (4:3)</PresentationFormat>
  <Paragraphs>138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Выплаты за счет средств КБ С 16 марта до 31 декабря 2021г. </vt:lpstr>
      <vt:lpstr> Специальная Социальная выплата.  ПП №1762 от 30.10.2020 Действует с 1 ноября-31 декабря 2022г.  -Медицинским и иным работникам, работающим с пациентами с   КОВИД-19 -Осуществляет ФСС РФ -Специальная социальная выплата не облагается налогами, на нее не начисляются взносы, она не включается в расчет заработной платы  </vt:lpstr>
      <vt:lpstr>Выплаты за Covid-19 за 2021г.                                чел./тыс.руб.</vt:lpstr>
      <vt:lpstr>Размер социальной выплаты.</vt:lpstr>
      <vt:lpstr>Алгоритм расчета выплат медикам (применим для расчетов по основному месту работы и по работе по совместительству)</vt:lpstr>
      <vt:lpstr>Алгоритм расчета количества нормативных смен,  подлежащих оплате и указываемых в реестре для ФСС (применим для расчетов по основному месту работы и по работе по совместительству)</vt:lpstr>
      <vt:lpstr>СПРАВОЧНО</vt:lpstr>
    </vt:vector>
  </TitlesOfParts>
  <Company>МУЗ ГССМП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ЕВВ</dc:creator>
  <cp:lastModifiedBy>Агафонова Вера</cp:lastModifiedBy>
  <cp:revision>1508</cp:revision>
  <cp:lastPrinted>2020-12-14T08:37:56Z</cp:lastPrinted>
  <dcterms:created xsi:type="dcterms:W3CDTF">2014-02-12T08:27:29Z</dcterms:created>
  <dcterms:modified xsi:type="dcterms:W3CDTF">2022-01-13T06:53:18Z</dcterms:modified>
</cp:coreProperties>
</file>